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75" r:id="rId2"/>
  </p:sldMasterIdLst>
  <p:notesMasterIdLst>
    <p:notesMasterId r:id="rId19"/>
  </p:notesMasterIdLst>
  <p:handoutMasterIdLst>
    <p:handoutMasterId r:id="rId20"/>
  </p:handoutMasterIdLst>
  <p:sldIdLst>
    <p:sldId id="410" r:id="rId3"/>
    <p:sldId id="569" r:id="rId4"/>
    <p:sldId id="516" r:id="rId5"/>
    <p:sldId id="528" r:id="rId6"/>
    <p:sldId id="567" r:id="rId7"/>
    <p:sldId id="353" r:id="rId8"/>
    <p:sldId id="535" r:id="rId9"/>
    <p:sldId id="544" r:id="rId10"/>
    <p:sldId id="568" r:id="rId11"/>
    <p:sldId id="561" r:id="rId12"/>
    <p:sldId id="562" r:id="rId13"/>
    <p:sldId id="566" r:id="rId14"/>
    <p:sldId id="265" r:id="rId15"/>
    <p:sldId id="559" r:id="rId16"/>
    <p:sldId id="570" r:id="rId17"/>
    <p:sldId id="571" r:id="rId18"/>
  </p:sldIdLst>
  <p:sldSz cx="12190413" cy="6858000"/>
  <p:notesSz cx="6858000" cy="9144000"/>
  <p:embeddedFontLst>
    <p:embeddedFont>
      <p:font typeface="ABBvoiceOffice" panose="020D0603020503020204"/>
      <p:regular r:id="rId21"/>
      <p:bold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orient="horz" pos="3838" userDrawn="1">
          <p15:clr>
            <a:srgbClr val="A4A3A4"/>
          </p15:clr>
        </p15:guide>
        <p15:guide id="3" orient="horz" pos="436" userDrawn="1">
          <p15:clr>
            <a:srgbClr val="A4A3A4"/>
          </p15:clr>
        </p15:guide>
        <p15:guide id="4" pos="176">
          <p15:clr>
            <a:srgbClr val="A4A3A4"/>
          </p15:clr>
        </p15:guide>
        <p15:guide id="5" pos="7501">
          <p15:clr>
            <a:srgbClr val="A4A3A4"/>
          </p15:clr>
        </p15:guide>
        <p15:guide id="8" pos="38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66"/>
    <a:srgbClr val="B1A990"/>
    <a:srgbClr val="A09E95"/>
    <a:srgbClr val="A87293"/>
    <a:srgbClr val="FFDF7F"/>
    <a:srgbClr val="EB9B59"/>
    <a:srgbClr val="C5C9D4"/>
    <a:srgbClr val="DF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2" autoAdjust="0"/>
    <p:restoredTop sz="94346" autoAdjust="0"/>
  </p:normalViewPr>
  <p:slideViewPr>
    <p:cSldViewPr snapToObjects="1" showGuides="1">
      <p:cViewPr varScale="1">
        <p:scale>
          <a:sx n="72" d="100"/>
          <a:sy n="72" d="100"/>
        </p:scale>
        <p:origin x="232" y="432"/>
      </p:cViewPr>
      <p:guideLst>
        <p:guide orient="horz" pos="1071"/>
        <p:guide orient="horz" pos="3838"/>
        <p:guide orient="horz" pos="436"/>
        <p:guide pos="176"/>
        <p:guide pos="7501"/>
        <p:guide pos="3838"/>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84" d="100"/>
          <a:sy n="84" d="100"/>
        </p:scale>
        <p:origin x="-3804"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t>3/19/18</a:t>
            </a:fld>
            <a:endParaRPr lang="en-US"/>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t>‹#›</a:t>
            </a:fld>
            <a:endParaRPr lang="en-US"/>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B9B1A6A-6BBE-4409-8C9E-DA0703379151}" type="datetimeFigureOut">
              <a:rPr lang="en-US" smtClean="0"/>
              <a:t>3/19/18</a:t>
            </a:fld>
            <a:endParaRPr lang="en-US"/>
          </a:p>
        </p:txBody>
      </p:sp>
      <p:sp>
        <p:nvSpPr>
          <p:cNvPr id="4" name="Slide Image Placeholder 3"/>
          <p:cNvSpPr>
            <a:spLocks noGrp="1" noRot="1" noChangeAspect="1"/>
          </p:cNvSpPr>
          <p:nvPr>
            <p:ph type="sldImg" idx="2"/>
          </p:nvPr>
        </p:nvSpPr>
        <p:spPr bwMode="gray">
          <a:xfrm>
            <a:off x="-373063" y="685800"/>
            <a:ext cx="6092826" cy="3429000"/>
          </a:xfrm>
          <a:prstGeom prst="rect">
            <a:avLst/>
          </a:prstGeom>
          <a:noFill/>
          <a:ln w="1270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3A94E69C-C28A-4BE6-BE89-71D8FB2035FD}" type="slidenum">
              <a:rPr lang="en-US" smtClean="0"/>
              <a:t>‹#›</a:t>
            </a:fld>
            <a:endParaRPr lang="en-US"/>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2</a:t>
            </a:fld>
            <a:endParaRPr lang="en-US"/>
          </a:p>
        </p:txBody>
      </p:sp>
    </p:spTree>
    <p:extLst>
      <p:ext uri="{BB962C8B-B14F-4D97-AF65-F5344CB8AC3E}">
        <p14:creationId xmlns:p14="http://schemas.microsoft.com/office/powerpoint/2010/main" val="352160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08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88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3ABC3D-B49A-4651-8451-78512F2A3A87}" type="slidenum">
              <a:rPr lang="de-CH">
                <a:solidFill>
                  <a:srgbClr val="000000"/>
                </a:solidFill>
              </a:rPr>
              <a:pPr/>
              <a:t>7</a:t>
            </a:fld>
            <a:endParaRPr lang="de-CH">
              <a:solidFill>
                <a:srgbClr val="000000"/>
              </a:solidFill>
            </a:endParaRPr>
          </a:p>
        </p:txBody>
      </p:sp>
      <p:sp>
        <p:nvSpPr>
          <p:cNvPr id="2251778" name="Slide Image Placeholder 1"/>
          <p:cNvSpPr>
            <a:spLocks noGrp="1" noRot="1" noChangeAspect="1" noTextEdit="1"/>
          </p:cNvSpPr>
          <p:nvPr>
            <p:ph type="sldImg"/>
          </p:nvPr>
        </p:nvSpPr>
        <p:spPr>
          <a:xfrm>
            <a:off x="444500" y="706438"/>
            <a:ext cx="6026150" cy="3390900"/>
          </a:xfrm>
          <a:ln/>
        </p:spPr>
      </p:sp>
      <p:sp>
        <p:nvSpPr>
          <p:cNvPr id="2251779" name="Notes Placeholder 2"/>
          <p:cNvSpPr>
            <a:spLocks noGrp="1"/>
          </p:cNvSpPr>
          <p:nvPr>
            <p:ph type="body" idx="1"/>
          </p:nvPr>
        </p:nvSpPr>
        <p:spPr>
          <a:xfrm>
            <a:off x="932125" y="4308049"/>
            <a:ext cx="5048206" cy="4169126"/>
          </a:xfrm>
        </p:spPr>
        <p:txBody>
          <a:bodyPr lIns="92163" tIns="46082" rIns="92163" bIns="46082"/>
          <a:lstStyle/>
          <a:p>
            <a:endParaRPr lang="en-US" dirty="0"/>
          </a:p>
        </p:txBody>
      </p:sp>
      <p:sp>
        <p:nvSpPr>
          <p:cNvPr id="2251780" name="Slide Number Placeholder 3"/>
          <p:cNvSpPr txBox="1">
            <a:spLocks noGrp="1"/>
          </p:cNvSpPr>
          <p:nvPr/>
        </p:nvSpPr>
        <p:spPr bwMode="auto">
          <a:xfrm>
            <a:off x="3882251" y="8690677"/>
            <a:ext cx="2951727" cy="422615"/>
          </a:xfrm>
          <a:prstGeom prst="rect">
            <a:avLst/>
          </a:prstGeom>
          <a:noFill/>
          <a:ln w="9525">
            <a:noFill/>
            <a:miter lim="800000"/>
            <a:headEnd/>
            <a:tailEnd/>
          </a:ln>
        </p:spPr>
        <p:txBody>
          <a:bodyPr lIns="92163" tIns="46082" rIns="92163" bIns="46082" anchor="b"/>
          <a:lstStyle/>
          <a:p>
            <a:pPr algn="r" defTabSz="922250" eaLnBrk="0" hangingPunct="0">
              <a:spcBef>
                <a:spcPct val="0"/>
              </a:spcBef>
              <a:buClrTx/>
              <a:buSzTx/>
              <a:buFont typeface="Wingdings" pitchFamily="2" charset="2"/>
              <a:buNone/>
            </a:pPr>
            <a:fld id="{A4A0DAA5-BD7E-4E76-A037-54802C602589}" type="slidenum">
              <a:rPr lang="en-GB" sz="1200"/>
              <a:pPr algn="r" defTabSz="922250" eaLnBrk="0" hangingPunct="0">
                <a:spcBef>
                  <a:spcPct val="0"/>
                </a:spcBef>
                <a:buClrTx/>
                <a:buSzTx/>
                <a:buFont typeface="Wingdings" pitchFamily="2" charset="2"/>
                <a:buNone/>
              </a:pPr>
              <a:t>7</a:t>
            </a:fld>
            <a:endParaRPr lang="en-GB" sz="1200" dirty="0"/>
          </a:p>
        </p:txBody>
      </p:sp>
    </p:spTree>
    <p:extLst>
      <p:ext uri="{BB962C8B-B14F-4D97-AF65-F5344CB8AC3E}">
        <p14:creationId xmlns:p14="http://schemas.microsoft.com/office/powerpoint/2010/main" val="149816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85422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48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80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28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pPr>
                <a:defRPr/>
              </a:pPr>
              <a:t>14</a:t>
            </a:fld>
            <a:endParaRPr lang="en-US" dirty="0"/>
          </a:p>
        </p:txBody>
      </p:sp>
    </p:spTree>
    <p:extLst>
      <p:ext uri="{BB962C8B-B14F-4D97-AF65-F5344CB8AC3E}">
        <p14:creationId xmlns:p14="http://schemas.microsoft.com/office/powerpoint/2010/main" val="160295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619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grpSp>
        <p:nvGrpSpPr>
          <p:cNvPr id="13" name="Group 12"/>
          <p:cNvGrpSpPr/>
          <p:nvPr userDrawn="1"/>
        </p:nvGrpSpPr>
        <p:grpSpPr>
          <a:xfrm>
            <a:off x="0" y="-1"/>
            <a:ext cx="12198350" cy="6880485"/>
            <a:chOff x="0" y="0"/>
            <a:chExt cx="12198350" cy="6858000"/>
          </a:xfrm>
        </p:grpSpPr>
        <p:grpSp>
          <p:nvGrpSpPr>
            <p:cNvPr id="14" name="Group 13"/>
            <p:cNvGrpSpPr/>
            <p:nvPr/>
          </p:nvGrpSpPr>
          <p:grpSpPr>
            <a:xfrm>
              <a:off x="0" y="0"/>
              <a:ext cx="12198350" cy="6858000"/>
              <a:chOff x="0" y="0"/>
              <a:chExt cx="12198350" cy="685800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grpSp>
        <p:sp>
          <p:nvSpPr>
            <p:cNvPr id="15" name="Rectangle 14"/>
            <p:cNvSpPr/>
            <p:nvPr/>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17"/>
          <p:cNvSpPr>
            <a:spLocks noGrp="1"/>
          </p:cNvSpPr>
          <p:nvPr>
            <p:ph type="body" sz="quarter" idx="13" hasCustomPrompt="1"/>
          </p:nvPr>
        </p:nvSpPr>
        <p:spPr bwMode="gray">
          <a:xfrm>
            <a:off x="277167" y="4539037"/>
            <a:ext cx="11629504"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2" name="Title 1"/>
          <p:cNvSpPr>
            <a:spLocks noGrp="1"/>
          </p:cNvSpPr>
          <p:nvPr>
            <p:ph type="ctrTitle" hasCustomPrompt="1"/>
          </p:nvPr>
        </p:nvSpPr>
        <p:spPr bwMode="gray">
          <a:xfrm>
            <a:off x="277166" y="4724365"/>
            <a:ext cx="11629504" cy="592406"/>
          </a:xfrm>
        </p:spPr>
        <p:txBody>
          <a:bodyPr/>
          <a:lstStyle>
            <a:lvl1pPr>
              <a:defRPr sz="5000"/>
            </a:lvl1pPr>
          </a:lstStyle>
          <a:p>
            <a:r>
              <a:rPr lang="en-US" dirty="0"/>
              <a:t>Click to edit Master title style</a:t>
            </a:r>
          </a:p>
        </p:txBody>
      </p:sp>
      <p:sp>
        <p:nvSpPr>
          <p:cNvPr id="3" name="Subtitle 2"/>
          <p:cNvSpPr>
            <a:spLocks noGrp="1"/>
          </p:cNvSpPr>
          <p:nvPr>
            <p:ph type="subTitle" idx="1"/>
          </p:nvPr>
        </p:nvSpPr>
        <p:spPr bwMode="gray">
          <a:xfrm>
            <a:off x="277167" y="5449618"/>
            <a:ext cx="11629504"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hasCustomPrompt="1"/>
          </p:nvPr>
        </p:nvSpPr>
        <p:spPr bwMode="gray">
          <a:xfrm>
            <a:off x="277167" y="6094136"/>
            <a:ext cx="11629504"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F7BD2C3-4265-4E29-AAEA-54890CFB4547}" type="datetime4">
              <a:rPr lang="en-US" smtClean="0"/>
              <a:t>March 19, 2018</a:t>
            </a:fld>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sp>
        <p:nvSpPr>
          <p:cNvPr id="12" name="Rectangle 11"/>
          <p:cNvSpPr/>
          <p:nvPr userDrawn="1"/>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12190413" cy="1161899"/>
          </a:xfrm>
        </p:spPr>
        <p:txBody>
          <a:bodyPr rtlCol="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a:t>Click to edit Master title style</a:t>
            </a:r>
            <a:endParaRPr lang="de-DE" dirty="0"/>
          </a:p>
        </p:txBody>
      </p:sp>
      <p:sp>
        <p:nvSpPr>
          <p:cNvPr id="21" name="Inhaltsplatzhalter 3"/>
          <p:cNvSpPr>
            <a:spLocks noGrp="1"/>
          </p:cNvSpPr>
          <p:nvPr>
            <p:ph sz="half" idx="2"/>
          </p:nvPr>
        </p:nvSpPr>
        <p:spPr>
          <a:xfrm>
            <a:off x="1968243" y="1592263"/>
            <a:ext cx="8253927" cy="4608512"/>
          </a:xfr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2" name="Inhaltsplatzhalter 3"/>
          <p:cNvSpPr>
            <a:spLocks noGrp="1"/>
          </p:cNvSpPr>
          <p:nvPr>
            <p:ph sz="half" idx="11"/>
          </p:nvPr>
        </p:nvSpPr>
        <p:spPr>
          <a:xfrm>
            <a:off x="287830" y="1592263"/>
            <a:ext cx="1487824" cy="4608512"/>
          </a:xfrm>
        </p:spPr>
        <p:txBody>
          <a:bodyPr tIns="36000"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3" name="Untertitel 2"/>
          <p:cNvSpPr>
            <a:spLocks noGrp="1"/>
          </p:cNvSpPr>
          <p:nvPr>
            <p:ph type="subTitle" idx="1"/>
          </p:nvPr>
        </p:nvSpPr>
        <p:spPr>
          <a:xfrm>
            <a:off x="0" y="694800"/>
            <a:ext cx="12190413" cy="467099"/>
          </a:xfrm>
        </p:spPr>
        <p:txBody>
          <a:bodyPr lIns="187200" rIns="216000" rtlCol="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de-DE" dirty="0"/>
          </a:p>
        </p:txBody>
      </p:sp>
      <p:sp>
        <p:nvSpPr>
          <p:cNvPr id="6" name="Date Placeholder 11"/>
          <p:cNvSpPr>
            <a:spLocks noGrp="1"/>
          </p:cNvSpPr>
          <p:nvPr>
            <p:ph type="dt" sz="half" idx="12"/>
          </p:nvPr>
        </p:nvSpPr>
        <p:spPr>
          <a:xfrm>
            <a:off x="277249" y="6672264"/>
            <a:ext cx="789413" cy="109537"/>
          </a:xfrm>
          <a:prstGeom prst="rect">
            <a:avLst/>
          </a:prstGeom>
        </p:spPr>
        <p:txBody>
          <a:bodyPr/>
          <a:lstStyle>
            <a:lvl1pPr>
              <a:defRPr sz="700"/>
            </a:lvl1pPr>
          </a:lstStyle>
          <a:p>
            <a:pPr>
              <a:defRPr/>
            </a:pPr>
            <a:fld id="{15A7F31C-1A76-4857-A61E-3C484A21844F}" type="datetime1">
              <a:rPr lang="en-US" smtClean="0">
                <a:solidFill>
                  <a:prstClr val="black">
                    <a:tint val="75000"/>
                  </a:prstClr>
                </a:solidFill>
              </a:rPr>
              <a:t>3/19/18</a:t>
            </a:fld>
            <a:endParaRPr lang="en-US">
              <a:solidFill>
                <a:prstClr val="black">
                  <a:tint val="75000"/>
                </a:prstClr>
              </a:solidFill>
            </a:endParaRPr>
          </a:p>
        </p:txBody>
      </p:sp>
    </p:spTree>
    <p:extLst>
      <p:ext uri="{BB962C8B-B14F-4D97-AF65-F5344CB8AC3E}">
        <p14:creationId xmlns:p14="http://schemas.microsoft.com/office/powerpoint/2010/main" val="278582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539669" y="6477001"/>
            <a:ext cx="2844430" cy="365125"/>
          </a:xfrm>
        </p:spPr>
        <p:txBody>
          <a:bodyPr/>
          <a:lstStyle>
            <a:lvl1pPr>
              <a:defRPr/>
            </a:lvl1pPr>
          </a:lstStyle>
          <a:p>
            <a:pPr>
              <a:defRPr/>
            </a:pPr>
            <a:fld id="{8255B8F1-32C4-4FA6-8475-9736D3D6E897}" type="datetime1">
              <a:rPr lang="en-US">
                <a:solidFill>
                  <a:prstClr val="black">
                    <a:tint val="75000"/>
                  </a:prstClr>
                </a:solidFill>
              </a:rPr>
              <a:pPr>
                <a:defRPr/>
              </a:pPr>
              <a:t>3/19/18</a:t>
            </a:fld>
            <a:endParaRPr lang="en-US" dirty="0">
              <a:solidFill>
                <a:prstClr val="black">
                  <a:tint val="75000"/>
                </a:prstClr>
              </a:solidFill>
            </a:endParaRPr>
          </a:p>
        </p:txBody>
      </p:sp>
      <p:sp>
        <p:nvSpPr>
          <p:cNvPr id="5" name="Footer Placeholder 4"/>
          <p:cNvSpPr>
            <a:spLocks noGrp="1"/>
          </p:cNvSpPr>
          <p:nvPr>
            <p:ph type="ftr" sz="quarter" idx="11"/>
          </p:nvPr>
        </p:nvSpPr>
        <p:spPr>
          <a:xfrm>
            <a:off x="5485686" y="6477001"/>
            <a:ext cx="3860297" cy="365125"/>
          </a:xfr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9244397" y="1"/>
            <a:ext cx="2946016" cy="365125"/>
          </a:xfrm>
        </p:spPr>
        <p:txBody>
          <a:bodyPr/>
          <a:lstStyle>
            <a:lvl1pPr>
              <a:defRPr/>
            </a:lvl1pPr>
          </a:lstStyle>
          <a:p>
            <a:pPr>
              <a:defRPr/>
            </a:pPr>
            <a:fld id="{1187C20E-1F2E-4809-B9E2-100F2AADB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684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68B409-A68F-45CE-BA1A-AB9D1DC02882}" type="datetime1">
              <a:rPr lang="en-US">
                <a:solidFill>
                  <a:prstClr val="black">
                    <a:tint val="75000"/>
                  </a:prstClr>
                </a:solidFill>
              </a:rPr>
              <a:pPr>
                <a:defRPr/>
              </a:pPr>
              <a:t>3/19/18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939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90853B-E912-45C7-84AE-E7FB77CE837C}" type="datetime1">
              <a:rPr lang="en-US">
                <a:solidFill>
                  <a:prstClr val="black">
                    <a:tint val="75000"/>
                  </a:prstClr>
                </a:solidFill>
              </a:rPr>
              <a:pPr>
                <a:defRPr/>
              </a:pPr>
              <a:t>3/19/18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4E44AA-0150-4A50-A27C-0310240D41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938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179EC6-8B01-4B40-8478-17258611CA64}" type="datetime1">
              <a:rPr lang="en-US">
                <a:solidFill>
                  <a:prstClr val="black">
                    <a:tint val="75000"/>
                  </a:prstClr>
                </a:solidFill>
              </a:rPr>
              <a:pPr>
                <a:defRPr/>
              </a:pPr>
              <a:t>3/19/18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3821DF-A11E-4644-91CD-53DC8D5D7B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194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F3998C-1701-446A-9C46-D70577BCF9E9}" type="datetime1">
              <a:rPr lang="en-US">
                <a:solidFill>
                  <a:prstClr val="black">
                    <a:tint val="75000"/>
                  </a:prstClr>
                </a:solidFill>
              </a:rPr>
              <a:pPr>
                <a:defRPr/>
              </a:pPr>
              <a:t>3/19/18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662E9A-6385-4C30-BDC6-E81C10C42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053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2091E7-AFA4-4D48-BA7B-D775766DCBAE}" type="datetime1">
              <a:rPr lang="en-US">
                <a:solidFill>
                  <a:prstClr val="black">
                    <a:tint val="75000"/>
                  </a:prstClr>
                </a:solidFill>
              </a:rPr>
              <a:pPr>
                <a:defRPr/>
              </a:pPr>
              <a:t>3/19/18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D4E3F67-2221-4A6C-A554-369E8559BBD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1361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69363A-8EF7-4FF5-8770-A37D92B16B0D}" type="datetime1">
              <a:rPr lang="en-US">
                <a:solidFill>
                  <a:prstClr val="black">
                    <a:tint val="75000"/>
                  </a:prstClr>
                </a:solidFill>
              </a:rPr>
              <a:pPr>
                <a:defRPr/>
              </a:pPr>
              <a:t>3/19/18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49F8EDC-486C-486D-91C3-F0BB61E194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86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DAF787-0912-409D-AAE9-FD1773A7772B}" type="datetime1">
              <a:rPr lang="en-US">
                <a:solidFill>
                  <a:prstClr val="black">
                    <a:tint val="75000"/>
                  </a:prstClr>
                </a:solidFill>
              </a:rPr>
              <a:pPr>
                <a:defRPr/>
              </a:pPr>
              <a:t>3/19/18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9E6279-1404-4E11-81FA-B82ECB6FD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0829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06" y="612775"/>
            <a:ext cx="73142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1ECAC5-C6B8-433A-9C87-46EDF975B513}" type="datetime1">
              <a:rPr lang="en-US">
                <a:solidFill>
                  <a:prstClr val="black">
                    <a:tint val="75000"/>
                  </a:prstClr>
                </a:solidFill>
              </a:rPr>
              <a:pPr>
                <a:defRPr/>
              </a:pPr>
              <a:t>3/19/18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CBDB8F-D98A-42F3-AE15-FEC73D37FF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612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sp>
        <p:nvSpPr>
          <p:cNvPr id="21" name="Title 1"/>
          <p:cNvSpPr>
            <a:spLocks noGrp="1"/>
          </p:cNvSpPr>
          <p:nvPr>
            <p:ph type="ctrTitle" hasCustomPrompt="1"/>
          </p:nvPr>
        </p:nvSpPr>
        <p:spPr bwMode="gray">
          <a:xfrm>
            <a:off x="277166" y="4724365"/>
            <a:ext cx="11629504" cy="592406"/>
          </a:xfrm>
        </p:spPr>
        <p:txBody>
          <a:bodyPr/>
          <a:lstStyle>
            <a:lvl1pPr>
              <a:defRPr sz="5000"/>
            </a:lvl1pPr>
          </a:lstStyle>
          <a:p>
            <a:r>
              <a:rPr lang="en-US" dirty="0"/>
              <a:t>Click to edit Master title style</a:t>
            </a:r>
          </a:p>
        </p:txBody>
      </p:sp>
      <p:sp>
        <p:nvSpPr>
          <p:cNvPr id="22" name="Subtitle 2"/>
          <p:cNvSpPr>
            <a:spLocks noGrp="1"/>
          </p:cNvSpPr>
          <p:nvPr>
            <p:ph type="subTitle" idx="1"/>
          </p:nvPr>
        </p:nvSpPr>
        <p:spPr bwMode="gray">
          <a:xfrm>
            <a:off x="277167" y="5449618"/>
            <a:ext cx="11629504"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3" name="Text Placeholder 19"/>
          <p:cNvSpPr>
            <a:spLocks noGrp="1"/>
          </p:cNvSpPr>
          <p:nvPr>
            <p:ph type="body" sz="quarter" idx="14" hasCustomPrompt="1"/>
          </p:nvPr>
        </p:nvSpPr>
        <p:spPr bwMode="gray">
          <a:xfrm>
            <a:off x="277167" y="6094136"/>
            <a:ext cx="11629504"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a:p>
            <a:pPr lvl="1"/>
            <a:endParaRPr lang="en-US" dirty="0"/>
          </a:p>
        </p:txBody>
      </p:sp>
      <p:sp>
        <p:nvSpPr>
          <p:cNvPr id="8" name="Rectangle 7"/>
          <p:cNvSpPr/>
          <p:nvPr userDrawn="1"/>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p:cNvSpPr>
            <a:spLocks noGrp="1"/>
          </p:cNvSpPr>
          <p:nvPr>
            <p:ph type="body" sz="quarter" idx="13" hasCustomPrompt="1"/>
          </p:nvPr>
        </p:nvSpPr>
        <p:spPr bwMode="gray">
          <a:xfrm>
            <a:off x="277167" y="4539037"/>
            <a:ext cx="11629504"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3" name="TextBox 2"/>
          <p:cNvSpPr txBox="1"/>
          <p:nvPr userDrawn="1"/>
        </p:nvSpPr>
        <p:spPr bwMode="gray">
          <a:xfrm>
            <a:off x="202215" y="697645"/>
            <a:ext cx="3710217" cy="366575"/>
          </a:xfrm>
          <a:prstGeom prst="rect">
            <a:avLst/>
          </a:prstGeom>
          <a:noFill/>
        </p:spPr>
        <p:txBody>
          <a:bodyPr wrap="square" lIns="72000" tIns="72000" rIns="72000" bIns="72000" rtlCol="0">
            <a:noAutofit/>
          </a:bodyPr>
          <a:lstStyle/>
          <a:p>
            <a:r>
              <a:rPr lang="en-US" sz="2400" b="1" dirty="0"/>
              <a:t>COLLABORATE</a:t>
            </a:r>
            <a:r>
              <a:rPr lang="en-US" sz="2400" b="1" baseline="0" dirty="0"/>
              <a:t> TO WIN</a:t>
            </a:r>
            <a:endParaRPr lang="en-US" sz="2400" b="1" dirty="0"/>
          </a:p>
        </p:txBody>
      </p:sp>
    </p:spTree>
    <p:extLst>
      <p:ext uri="{BB962C8B-B14F-4D97-AF65-F5344CB8AC3E}">
        <p14:creationId xmlns:p14="http://schemas.microsoft.com/office/powerpoint/2010/main" val="321709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93F55A-A4D5-4B86-8122-8AFC95685EE5}" type="datetime1">
              <a:rPr lang="en-US">
                <a:solidFill>
                  <a:prstClr val="black">
                    <a:tint val="75000"/>
                  </a:prstClr>
                </a:solidFill>
              </a:rPr>
              <a:pPr>
                <a:defRPr/>
              </a:pPr>
              <a:t>3/19/18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E46EEC-13A4-413A-89D0-B2CAFE7902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1574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36A766-C7D8-4D98-ACCC-A19565F1367B}" type="datetime1">
              <a:rPr lang="en-US">
                <a:solidFill>
                  <a:prstClr val="black">
                    <a:tint val="75000"/>
                  </a:prstClr>
                </a:solidFill>
              </a:rPr>
              <a:pPr>
                <a:defRPr/>
              </a:pPr>
              <a:t>3/19/18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BBCCEA-27B6-4C84-9D21-A548A690A6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852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bwMode="gray">
          <a:xfrm>
            <a:off x="275542" y="1819425"/>
            <a:ext cx="11630692" cy="4093946"/>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Font typeface="Symbol" panose="05050102010706020507" pitchFamily="18" charset="2"/>
              <a:buChar char="-"/>
              <a:defRPr sz="2000">
                <a:solidFill>
                  <a:schemeClr val="accent4"/>
                </a:solidFill>
              </a:defRPr>
            </a:lvl3pPr>
            <a:lvl4pPr marL="252000" indent="-252000">
              <a:spcBef>
                <a:spcPts val="900"/>
              </a:spcBef>
              <a:buFont typeface="Symbol" panose="05050102010706020507" pitchFamily="18" charset="2"/>
              <a:buChar char="-"/>
              <a:defRPr sz="2000">
                <a:solidFill>
                  <a:schemeClr val="accent4"/>
                </a:solidFill>
              </a:defRPr>
            </a:lvl4pPr>
            <a:lvl5pPr marL="252000" indent="-252000">
              <a:spcBef>
                <a:spcPts val="900"/>
              </a:spcBef>
              <a:buFont typeface="Symbol" panose="05050102010706020507" pitchFamily="18" charset="2"/>
              <a:buChar char="-"/>
              <a:defRPr sz="2000">
                <a:solidFill>
                  <a:schemeClr val="accent4"/>
                </a:solidFill>
              </a:defRPr>
            </a:lvl5pPr>
            <a:lvl6pPr marL="252000" indent="-252000">
              <a:spcBef>
                <a:spcPts val="900"/>
              </a:spcBef>
              <a:buFont typeface="Symbol" panose="05050102010706020507" pitchFamily="18" charset="2"/>
              <a:buChar char="-"/>
              <a:defRPr sz="2000">
                <a:solidFill>
                  <a:schemeClr val="accent4"/>
                </a:solidFill>
              </a:defRPr>
            </a:lvl6pPr>
            <a:lvl7pPr marL="252000" indent="-252000">
              <a:spcBef>
                <a:spcPts val="900"/>
              </a:spcBef>
              <a:buFont typeface="Symbol" panose="05050102010706020507" pitchFamily="18" charset="2"/>
              <a:buChar char="-"/>
              <a:defRPr sz="2000">
                <a:solidFill>
                  <a:schemeClr val="accent4"/>
                </a:solidFill>
              </a:defRPr>
            </a:lvl7pPr>
            <a:lvl8pPr marL="252000" indent="-252000">
              <a:spcBef>
                <a:spcPts val="900"/>
              </a:spcBef>
              <a:buFont typeface="Symbol" panose="05050102010706020507" pitchFamily="18" charset="2"/>
              <a:buChar char="-"/>
              <a:defRPr sz="2000">
                <a:solidFill>
                  <a:schemeClr val="accent4"/>
                </a:solidFill>
              </a:defRPr>
            </a:lvl8pPr>
            <a:lvl9pPr marL="252000" indent="-252000">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E3EF050F-B85E-4E30-B69F-9970B4AED387}" type="datetime4">
              <a:rPr lang="en-US" smtClean="0"/>
              <a:t>March 19, 2018</a:t>
            </a:fld>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019" y="1816571"/>
            <a:ext cx="11629215" cy="4096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p:cNvSpPr>
            <a:spLocks noGrp="1"/>
          </p:cNvSpPr>
          <p:nvPr>
            <p:ph type="subTitle" idx="13"/>
          </p:nvPr>
        </p:nvSpPr>
        <p:spPr bwMode="gray">
          <a:xfrm>
            <a:off x="257845" y="1120928"/>
            <a:ext cx="11648389"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 name="Title 1"/>
          <p:cNvSpPr>
            <a:spLocks noGrp="1"/>
          </p:cNvSpPr>
          <p:nvPr>
            <p:ph type="title"/>
          </p:nvPr>
        </p:nvSpPr>
        <p:spPr bwMode="gray">
          <a:xfrm>
            <a:off x="257845" y="637075"/>
            <a:ext cx="11648389" cy="410899"/>
          </a:xfrm>
        </p:spPr>
        <p:txBody>
          <a:bodyPr/>
          <a:lstStyle/>
          <a:p>
            <a:r>
              <a:rPr lang="en-US"/>
              <a:t>Click to edit Master title style</a:t>
            </a:r>
          </a:p>
        </p:txBody>
      </p:sp>
      <p:sp>
        <p:nvSpPr>
          <p:cNvPr id="8" name="Date Placeholder 7"/>
          <p:cNvSpPr>
            <a:spLocks noGrp="1"/>
          </p:cNvSpPr>
          <p:nvPr>
            <p:ph type="dt" sz="half" idx="14"/>
          </p:nvPr>
        </p:nvSpPr>
        <p:spPr bwMode="gray"/>
        <p:txBody>
          <a:bodyPr/>
          <a:lstStyle/>
          <a:p>
            <a:fld id="{F0F7C878-2F48-47C1-A60E-F6C764D931DE}" type="datetime4">
              <a:rPr lang="en-US" smtClean="0"/>
              <a:t>March 19, 2018</a:t>
            </a:fld>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57845" y="1120928"/>
            <a:ext cx="11648389"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p>
        </p:txBody>
      </p:sp>
      <p:sp>
        <p:nvSpPr>
          <p:cNvPr id="8" name="Date Placeholder 7"/>
          <p:cNvSpPr>
            <a:spLocks noGrp="1"/>
          </p:cNvSpPr>
          <p:nvPr>
            <p:ph type="dt" sz="half" idx="14"/>
          </p:nvPr>
        </p:nvSpPr>
        <p:spPr bwMode="gray"/>
        <p:txBody>
          <a:bodyPr/>
          <a:lstStyle/>
          <a:p>
            <a:fld id="{604723B6-2C37-4C03-92C2-AA6C4A469955}" type="datetime4">
              <a:rPr lang="en-US" smtClean="0"/>
              <a:t>March 19, 2018</a:t>
            </a:fld>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7675" y="4430714"/>
            <a:ext cx="3838501" cy="1492516"/>
          </a:xfrm>
          <a:prstGeom prst="rect">
            <a:avLst/>
          </a:prstGeom>
        </p:spPr>
      </p:pic>
      <p:sp>
        <p:nvSpPr>
          <p:cNvPr id="9" name="Rectangle 8"/>
          <p:cNvSpPr/>
          <p:nvPr userDrawn="1"/>
        </p:nvSpPr>
        <p:spPr bwMode="gray">
          <a:xfrm>
            <a:off x="279400" y="459581"/>
            <a:ext cx="820800" cy="9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A2D5558-364E-49CF-BD1C-98EA466A7C24}" type="datetime4">
              <a:rPr lang="en-US" smtClean="0"/>
              <a:t>March 19, 2018</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pContentSlideFooter"/>
          <p:cNvSpPr>
            <a:spLocks noGrp="1" noChangeArrowheads="1"/>
          </p:cNvSpPr>
          <p:nvPr>
            <p:ph type="ftr" sz="quarter" idx="10"/>
          </p:nvPr>
        </p:nvSpPr>
        <p:spPr>
          <a:xfrm>
            <a:off x="287829" y="6200776"/>
            <a:ext cx="3743897" cy="657225"/>
          </a:xfrm>
          <a:prstGeom prst="rect">
            <a:avLst/>
          </a:prstGeom>
          <a:ln/>
        </p:spPr>
        <p:txBody>
          <a:bodyPr/>
          <a:lstStyle>
            <a:lvl1pPr>
              <a:defRPr/>
            </a:lvl1pPr>
          </a:lstStyle>
          <a:p>
            <a:pPr>
              <a:defRPr/>
            </a:pPr>
            <a:endParaRPr lang="en-US" dirty="0"/>
          </a:p>
          <a:p>
            <a:pPr>
              <a:defRPr/>
            </a:pPr>
            <a:r>
              <a:rPr lang="en-US" dirty="0"/>
              <a:t>© ABB Inc. </a:t>
            </a:r>
          </a:p>
          <a:p>
            <a:pPr>
              <a:defRPr/>
            </a:pPr>
            <a:fld id="{A751FDC3-297C-4734-B6DC-4CA5BAAFD68D}" type="datetime4">
              <a:rPr lang="en-US"/>
              <a:pPr>
                <a:defRPr/>
              </a:pPr>
              <a:t>March 19, 2018</a:t>
            </a:fld>
            <a:r>
              <a:rPr lang="en-US" dirty="0"/>
              <a:t> | Slide </a:t>
            </a:r>
            <a:fld id="{4D054669-CB5A-45E7-BFA7-333F98CA3453}" type="slidenum">
              <a:rPr lang="en-US"/>
              <a:pPr>
                <a:defRPr/>
              </a:pPr>
              <a:t>‹#›</a:t>
            </a:fld>
            <a:endParaRPr lang="en-US" dirty="0"/>
          </a:p>
        </p:txBody>
      </p:sp>
    </p:spTree>
    <p:extLst>
      <p:ext uri="{BB962C8B-B14F-4D97-AF65-F5344CB8AC3E}">
        <p14:creationId xmlns:p14="http://schemas.microsoft.com/office/powerpoint/2010/main" val="388705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ig white box">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C4CB54C4-F29A-4AC9-A36A-025D1E76F49D}" type="datetime4">
              <a:rPr lang="en-US" smtClean="0"/>
              <a:pPr/>
              <a:t>March 19, 2018</a:t>
            </a:fld>
            <a:endParaRPr lang="en-US" dirty="0">
              <a:solidFill>
                <a:srgbClr val="666666"/>
              </a:solidFill>
            </a:endParaRPr>
          </a:p>
        </p:txBody>
      </p:sp>
      <p:sp>
        <p:nvSpPr>
          <p:cNvPr id="15" name="Title 2"/>
          <p:cNvSpPr>
            <a:spLocks noGrp="1"/>
          </p:cNvSpPr>
          <p:nvPr>
            <p:ph type="title" hasCustomPrompt="1"/>
          </p:nvPr>
        </p:nvSpPr>
        <p:spPr>
          <a:xfrm>
            <a:off x="0" y="-1"/>
            <a:ext cx="12190413" cy="692697"/>
          </a:xfrm>
          <a:prstGeom prst="rect">
            <a:avLst/>
          </a:prstGeom>
        </p:spPr>
        <p:txBody>
          <a:bodyPr vert="horz" lIns="187154" tIns="313125" rIns="215948" bIns="0" rtlCol="0" anchor="t" anchorCtr="0">
            <a:noAutofit/>
          </a:bodyPr>
          <a:lstStyle>
            <a:lvl1pPr>
              <a:defRPr lang="en-US" dirty="0"/>
            </a:lvl1pPr>
          </a:lstStyle>
          <a:p>
            <a:pPr lvl="0"/>
            <a:r>
              <a:rPr lang="en-US" noProof="0" dirty="0"/>
              <a:t>Title</a:t>
            </a:r>
          </a:p>
        </p:txBody>
      </p:sp>
      <p:sp>
        <p:nvSpPr>
          <p:cNvPr id="3" name="Textplatzhalter 2"/>
          <p:cNvSpPr>
            <a:spLocks noGrp="1"/>
          </p:cNvSpPr>
          <p:nvPr>
            <p:ph type="body" sz="quarter" idx="11" hasCustomPrompt="1"/>
          </p:nvPr>
        </p:nvSpPr>
        <p:spPr>
          <a:xfrm>
            <a:off x="0" y="692697"/>
            <a:ext cx="12190413" cy="612105"/>
          </a:xfrm>
          <a:prstGeom prst="rect">
            <a:avLst/>
          </a:prstGeom>
        </p:spPr>
        <p:txBody>
          <a:bodyPr vert="horz" lIns="187154" tIns="0" rIns="215948" bIns="0" rtlCol="0" anchor="t" anchorCtr="0">
            <a:noAutofit/>
          </a:bodyPr>
          <a:lstStyle>
            <a:lvl1pPr algn="l" defTabSz="914180" rtl="0" eaLnBrk="1" latinLnBrk="0" hangingPunct="1">
              <a:lnSpc>
                <a:spcPct val="90000"/>
              </a:lnSpc>
              <a:spcBef>
                <a:spcPct val="0"/>
              </a:spcBef>
              <a:buNone/>
              <a:defRPr lang="en-US" sz="2400" kern="1200" dirty="0">
                <a:solidFill>
                  <a:schemeClr val="accent1"/>
                </a:solidFill>
                <a:latin typeface="+mj-lt"/>
                <a:ea typeface="+mj-ea"/>
                <a:cs typeface="+mj-cs"/>
              </a:defRPr>
            </a:lvl1pPr>
          </a:lstStyle>
          <a:p>
            <a:pPr lvl="0">
              <a:lnSpc>
                <a:spcPct val="90000"/>
              </a:lnSpc>
              <a:spcBef>
                <a:spcPct val="0"/>
              </a:spcBef>
            </a:pPr>
            <a:r>
              <a:rPr lang="en-US" noProof="0" dirty="0"/>
              <a:t>Subtitle</a:t>
            </a:r>
          </a:p>
        </p:txBody>
      </p:sp>
      <p:sp>
        <p:nvSpPr>
          <p:cNvPr id="6" name="Textplatzhalter 5"/>
          <p:cNvSpPr>
            <a:spLocks noGrp="1"/>
          </p:cNvSpPr>
          <p:nvPr>
            <p:ph type="body" sz="quarter" idx="15" hasCustomPrompt="1"/>
          </p:nvPr>
        </p:nvSpPr>
        <p:spPr>
          <a:xfrm>
            <a:off x="2965214" y="6547907"/>
            <a:ext cx="7487025"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9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
        <p:nvSpPr>
          <p:cNvPr id="7" name="Foliennummernplatzhalter 9"/>
          <p:cNvSpPr>
            <a:spLocks noGrp="1"/>
          </p:cNvSpPr>
          <p:nvPr>
            <p:ph type="sldNum" sz="quarter" idx="13"/>
          </p:nvPr>
        </p:nvSpPr>
        <p:spPr>
          <a:xfrm>
            <a:off x="1739366" y="6473853"/>
            <a:ext cx="676800" cy="132744"/>
          </a:xfrm>
        </p:spPr>
        <p:txBody>
          <a:bodyPr/>
          <a:lstStyle/>
          <a:p>
            <a:r>
              <a:rPr lang="de-DE" dirty="0"/>
              <a:t>Slide </a:t>
            </a:r>
            <a:fld id="{CF363E95-653D-48D7-8EB0-A81FED805B5F}" type="slidenum">
              <a:rPr lang="de-DE" smtClean="0"/>
              <a:pPr/>
              <a:t>‹#›</a:t>
            </a:fld>
            <a:endParaRPr lang="de-DE" dirty="0"/>
          </a:p>
        </p:txBody>
      </p:sp>
    </p:spTree>
    <p:extLst>
      <p:ext uri="{BB962C8B-B14F-4D97-AF65-F5344CB8AC3E}">
        <p14:creationId xmlns:p14="http://schemas.microsoft.com/office/powerpoint/2010/main" val="4079718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3C76A0-FA4D-433F-9754-0D1866D0C2FA}" type="datetime1">
              <a:rPr lang="en-US" smtClean="0"/>
              <a:t>3/19/18</a:t>
            </a:fld>
            <a:endParaRPr lang="en-US" dirty="0"/>
          </a:p>
        </p:txBody>
      </p:sp>
    </p:spTree>
    <p:extLst>
      <p:ext uri="{BB962C8B-B14F-4D97-AF65-F5344CB8AC3E}">
        <p14:creationId xmlns:p14="http://schemas.microsoft.com/office/powerpoint/2010/main" val="398576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403849" y="6397296"/>
            <a:ext cx="504523" cy="195001"/>
          </a:xfrm>
          <a:prstGeom prst="rect">
            <a:avLst/>
          </a:prstGeom>
        </p:spPr>
      </p:pic>
      <p:sp>
        <p:nvSpPr>
          <p:cNvPr id="4" name="Date Placeholder 3"/>
          <p:cNvSpPr>
            <a:spLocks noGrp="1"/>
          </p:cNvSpPr>
          <p:nvPr>
            <p:ph type="dt" sz="half" idx="2"/>
          </p:nvPr>
        </p:nvSpPr>
        <p:spPr bwMode="gray">
          <a:xfrm>
            <a:off x="273808" y="6489341"/>
            <a:ext cx="1162800" cy="118192"/>
          </a:xfrm>
          <a:prstGeom prst="rect">
            <a:avLst/>
          </a:prstGeom>
        </p:spPr>
        <p:txBody>
          <a:bodyPr vert="horz" lIns="0" tIns="0" rIns="0" bIns="0" rtlCol="0" anchor="b">
            <a:noAutofit/>
          </a:bodyPr>
          <a:lstStyle>
            <a:lvl1pPr algn="l">
              <a:defRPr sz="1000">
                <a:solidFill>
                  <a:schemeClr val="accent4"/>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fld id="{CD1A06C5-A2CA-46BC-B3AE-AF5C4D0BE255}" type="datetime4">
              <a:rPr lang="en-US" smtClean="0"/>
              <a:t>March 19, 2018</a:t>
            </a:fld>
            <a:endParaRPr lang="en-US" dirty="0"/>
          </a:p>
        </p:txBody>
      </p:sp>
      <p:sp>
        <p:nvSpPr>
          <p:cNvPr id="3" name="Text Placeholder 2"/>
          <p:cNvSpPr>
            <a:spLocks noGrp="1"/>
          </p:cNvSpPr>
          <p:nvPr>
            <p:ph type="body" idx="1"/>
          </p:nvPr>
        </p:nvSpPr>
        <p:spPr bwMode="gray">
          <a:xfrm>
            <a:off x="277019" y="1816571"/>
            <a:ext cx="11629133" cy="4096800"/>
          </a:xfrm>
          <a:prstGeom prst="rect">
            <a:avLst/>
          </a:prstGeom>
        </p:spPr>
        <p:txBody>
          <a:bodyPr vert="horz" lIns="72000" tIns="72000" rIns="7200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257845" y="637075"/>
            <a:ext cx="11648389" cy="410899"/>
          </a:xfrm>
          <a:prstGeom prst="rect">
            <a:avLst/>
          </a:prstGeom>
        </p:spPr>
        <p:txBody>
          <a:bodyPr vert="horz" lIns="0" tIns="0" rIns="0" bIns="0" rtlCol="0" anchor="t" anchorCtr="0">
            <a:noAutofit/>
          </a:bodyPr>
          <a:lstStyle/>
          <a:p>
            <a:r>
              <a:rPr lang="en-US"/>
              <a:t>Click to edit Master title style</a:t>
            </a:r>
            <a:endParaRPr lang="en-US" dirty="0"/>
          </a:p>
        </p:txBody>
      </p:sp>
      <p:sp>
        <p:nvSpPr>
          <p:cNvPr id="6" name="Slide Number Placeholder 5"/>
          <p:cNvSpPr>
            <a:spLocks noGrp="1"/>
          </p:cNvSpPr>
          <p:nvPr>
            <p:ph type="sldNum" sz="quarter" idx="4"/>
          </p:nvPr>
        </p:nvSpPr>
        <p:spPr bwMode="gray">
          <a:xfrm>
            <a:off x="1739366" y="6474789"/>
            <a:ext cx="676800" cy="132744"/>
          </a:xfrm>
          <a:prstGeom prst="rect">
            <a:avLst/>
          </a:prstGeom>
        </p:spPr>
        <p:txBody>
          <a:bodyPr vert="horz" lIns="0" tIns="0" rIns="0" bIns="0" rtlCol="0" anchor="b">
            <a:noAutofit/>
          </a:bodyPr>
          <a:lstStyle>
            <a:lvl1pPr algn="l">
              <a:defRPr sz="1000">
                <a:solidFill>
                  <a:schemeClr val="accent4"/>
                </a:solidFill>
              </a:defRPr>
            </a:lvl1pPr>
            <a:lvl2pPr marL="0" indent="0">
              <a:defRPr sz="1200">
                <a:solidFill>
                  <a:schemeClr val="accent4"/>
                </a:solidFill>
              </a:defRPr>
            </a:lvl2pPr>
            <a:lvl3pPr marL="0" indent="0">
              <a:defRPr sz="1200">
                <a:solidFill>
                  <a:schemeClr val="accent4"/>
                </a:solidFill>
              </a:defRPr>
            </a:lvl3pPr>
            <a:lvl4pPr marL="0" indent="0">
              <a:defRPr sz="1200">
                <a:solidFill>
                  <a:schemeClr val="accent4"/>
                </a:solidFill>
              </a:defRPr>
            </a:lvl4pPr>
            <a:lvl5pPr marL="0" indent="0">
              <a:defRPr sz="1200">
                <a:solidFill>
                  <a:schemeClr val="accent4"/>
                </a:solidFill>
              </a:defRPr>
            </a:lvl5pPr>
            <a:lvl6pPr marL="0" indent="0">
              <a:defRPr sz="1200">
                <a:solidFill>
                  <a:schemeClr val="accent4"/>
                </a:solidFill>
              </a:defRPr>
            </a:lvl6pPr>
            <a:lvl7pPr marL="0" indent="0">
              <a:defRPr sz="1200">
                <a:solidFill>
                  <a:schemeClr val="accent4"/>
                </a:solidFill>
              </a:defRPr>
            </a:lvl7pPr>
            <a:lvl8pPr marL="0" indent="0">
              <a:defRPr sz="1200">
                <a:solidFill>
                  <a:schemeClr val="accent4"/>
                </a:solidFill>
              </a:defRPr>
            </a:lvl8pPr>
            <a:lvl9pPr marL="0" indent="0">
              <a:defRPr sz="1200">
                <a:solidFill>
                  <a:schemeClr val="accent4"/>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userDrawn="1"/>
        </p:nvCxnSpPr>
        <p:spPr bwMode="gray">
          <a:xfrm>
            <a:off x="279400" y="6094413"/>
            <a:ext cx="11626752"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45" name="Rectangle 44"/>
          <p:cNvSpPr/>
          <p:nvPr userDrawn="1"/>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userDrawn="1"/>
        </p:nvGrpSpPr>
        <p:grpSpPr bwMode="gray">
          <a:xfrm>
            <a:off x="275713" y="6327549"/>
            <a:ext cx="337902" cy="88364"/>
            <a:chOff x="61913" y="5218113"/>
            <a:chExt cx="3138487" cy="820737"/>
          </a:xfrm>
          <a:solidFill>
            <a:schemeClr val="accent4"/>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3" name="Straight Connector 72"/>
          <p:cNvCxnSpPr/>
          <p:nvPr userDrawn="1"/>
        </p:nvCxnSpPr>
        <p:spPr bwMode="gray">
          <a:xfrm>
            <a:off x="1634119" y="6472540"/>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0" r:id="rId4"/>
    <p:sldLayoutId id="2147483651" r:id="rId5"/>
    <p:sldLayoutId id="2147483652" r:id="rId6"/>
    <p:sldLayoutId id="2147483659" r:id="rId7"/>
    <p:sldLayoutId id="2147483671" r:id="rId8"/>
    <p:sldLayoutId id="2147483674" r:id="rId9"/>
    <p:sldLayoutId id="214748368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21" y="274638"/>
            <a:ext cx="1097137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521" y="1600201"/>
            <a:ext cx="1097137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41F0A5-EDB1-44ED-A710-B04655A3E7C2}" type="datetime1">
              <a:rPr lang="en-US">
                <a:solidFill>
                  <a:prstClr val="black">
                    <a:tint val="75000"/>
                  </a:prstClr>
                </a:solidFill>
              </a:rPr>
              <a:pPr>
                <a:defRPr/>
              </a:pPr>
              <a:t>3/19/18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345983" y="1"/>
            <a:ext cx="284443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3CEE0F-0A67-4BAA-86C5-A7ABFBF9A6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86735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steven.a.kunsman@us.abb.com"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ites.ieee.org/pes-pscc/cybersecurity-subcommittee-s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steven.a.kunsman@us.abb.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ics.sans.org/media/E-ISAC_SANS_Ukraine_DUC_6.pdf" TargetMode="Externa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hyperlink" Target="https://ics.sans.org/media/E-ISAC_SANS_Ukraine_DUC_5.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www.federalregister.gov/articles/2013/02/19/2013-03915/improving-critical-infrastructure-cybersecurity"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www.dhs.gov/ccubedvp" TargetMode="External"/><Relationship Id="rId4" Type="http://schemas.openxmlformats.org/officeDocument/2006/relationships/hyperlink" Target="http://www.whitehouse.gov/the-press-office/2013/02/12/presidential-policy-directive-critical-infrastructure-security-and-resi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8350" cy="6858000"/>
            <a:chOff x="0" y="0"/>
            <a:chExt cx="12198350" cy="6858000"/>
          </a:xfrm>
        </p:grpSpPr>
        <p:grpSp>
          <p:nvGrpSpPr>
            <p:cNvPr id="2" name="Group 1"/>
            <p:cNvGrpSpPr/>
            <p:nvPr/>
          </p:nvGrpSpPr>
          <p:grpSpPr>
            <a:xfrm>
              <a:off x="0" y="0"/>
              <a:ext cx="12198350" cy="6858000"/>
              <a:chOff x="0" y="0"/>
              <a:chExt cx="12198350" cy="685800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grpSp>
        <p:sp>
          <p:nvSpPr>
            <p:cNvPr id="12" name="Rectangle 11"/>
            <p:cNvSpPr/>
            <p:nvPr/>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7"/>
          <p:cNvSpPr>
            <a:spLocks noGrp="1"/>
          </p:cNvSpPr>
          <p:nvPr>
            <p:ph type="body" sz="quarter" idx="13"/>
          </p:nvPr>
        </p:nvSpPr>
        <p:spPr/>
        <p:txBody>
          <a:bodyPr/>
          <a:lstStyle/>
          <a:p>
            <a:r>
              <a:rPr lang="en-US" dirty="0"/>
              <a:t>ABB Grid automation, Steven Kunsman, March 21, 2018</a:t>
            </a:r>
          </a:p>
        </p:txBody>
      </p:sp>
      <p:sp>
        <p:nvSpPr>
          <p:cNvPr id="6" name="Title 5"/>
          <p:cNvSpPr>
            <a:spLocks noGrp="1"/>
          </p:cNvSpPr>
          <p:nvPr>
            <p:ph type="ctrTitle"/>
          </p:nvPr>
        </p:nvSpPr>
        <p:spPr/>
        <p:txBody>
          <a:bodyPr/>
          <a:lstStyle/>
          <a:p>
            <a:r>
              <a:rPr lang="en-US" sz="3200" i="1" dirty="0"/>
              <a:t>What are the current best practices in designing, implementing, and evolving our defenses and responses?</a:t>
            </a:r>
            <a:br>
              <a:rPr lang="en-US" sz="3200" dirty="0">
                <a:solidFill>
                  <a:schemeClr val="bg1"/>
                </a:solidFill>
                <a:latin typeface="Formata Bold"/>
                <a:cs typeface="Formata Bold"/>
              </a:rPr>
            </a:br>
            <a:endParaRPr lang="en-US" sz="3200" dirty="0"/>
          </a:p>
        </p:txBody>
      </p:sp>
      <p:sp>
        <p:nvSpPr>
          <p:cNvPr id="9" name="Text Placeholder 8"/>
          <p:cNvSpPr>
            <a:spLocks noGrp="1"/>
          </p:cNvSpPr>
          <p:nvPr>
            <p:ph type="body" sz="quarter" idx="14"/>
          </p:nvPr>
        </p:nvSpPr>
        <p:spPr>
          <a:xfrm>
            <a:off x="264250" y="5900656"/>
            <a:ext cx="11629504" cy="216000"/>
          </a:xfrm>
        </p:spPr>
        <p:txBody>
          <a:bodyPr/>
          <a:lstStyle/>
          <a:p>
            <a:r>
              <a:rPr lang="en-US" dirty="0"/>
              <a:t>Energy Policy Roundtable in the PJM Footprint</a:t>
            </a:r>
          </a:p>
          <a:p>
            <a:r>
              <a:rPr lang="en-US" i="1" dirty="0"/>
              <a:t>Emerging Industry Best Practices on Cybersecurity in the Utility Industry Panel Session</a:t>
            </a:r>
          </a:p>
        </p:txBody>
      </p:sp>
    </p:spTree>
    <p:extLst>
      <p:ext uri="{BB962C8B-B14F-4D97-AF65-F5344CB8AC3E}">
        <p14:creationId xmlns:p14="http://schemas.microsoft.com/office/powerpoint/2010/main" val="38479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idx="4294967295"/>
          </p:nvPr>
        </p:nvSpPr>
        <p:spPr>
          <a:xfrm>
            <a:off x="226554" y="304800"/>
            <a:ext cx="9983452" cy="1143000"/>
          </a:xfrm>
        </p:spPr>
        <p:txBody>
          <a:bodyPr/>
          <a:lstStyle/>
          <a:p>
            <a:pPr algn="l"/>
            <a:r>
              <a:rPr lang="en-US" sz="2600" b="1" dirty="0"/>
              <a:t>IEEE PES Power Systems Communication and Cybersecurity (PSCC)</a:t>
            </a:r>
            <a:br>
              <a:rPr lang="en-US" sz="2600" b="1" dirty="0"/>
            </a:br>
            <a:endParaRPr lang="en-US" altLang="en-US" sz="2000" dirty="0">
              <a:latin typeface="+mn-lt"/>
              <a:ea typeface="+mn-ea"/>
              <a:cs typeface="+mn-cs"/>
            </a:endParaRPr>
          </a:p>
        </p:txBody>
      </p:sp>
      <p:sp>
        <p:nvSpPr>
          <p:cNvPr id="46084" name="Rectangle 3"/>
          <p:cNvSpPr>
            <a:spLocks noGrp="1" noChangeArrowheads="1"/>
          </p:cNvSpPr>
          <p:nvPr>
            <p:ph type="body" idx="4294967295"/>
          </p:nvPr>
        </p:nvSpPr>
        <p:spPr>
          <a:xfrm>
            <a:off x="478582" y="1196752"/>
            <a:ext cx="11269252" cy="4075112"/>
          </a:xfrm>
        </p:spPr>
        <p:txBody>
          <a:bodyPr vert="horz" wrap="square" lIns="91440" tIns="45720" rIns="91440" bIns="45720" numCol="1" anchor="t" anchorCtr="0" compatLnSpc="1">
            <a:prstTxWarp prst="textNoShape">
              <a:avLst/>
            </a:prstTxWarp>
          </a:bodyPr>
          <a:lstStyle/>
          <a:p>
            <a:pPr marL="0" indent="0">
              <a:buNone/>
            </a:pPr>
            <a:r>
              <a:rPr lang="en-US" sz="2000" b="1" u="sng" dirty="0"/>
              <a:t>Cybersecurity Subcommittee (S0) Scope – Newly formed in 2017</a:t>
            </a:r>
          </a:p>
          <a:p>
            <a:r>
              <a:rPr lang="en-US" sz="2000" dirty="0"/>
              <a:t>Studying and reviewing engineering (including information technology and operation technology), operational, and testing aspects of cybersecurity related to the Electric Power System.</a:t>
            </a:r>
          </a:p>
          <a:p>
            <a:pPr lvl="1"/>
            <a:r>
              <a:rPr lang="en-US" sz="2000" dirty="0">
                <a:solidFill>
                  <a:srgbClr val="0070C0"/>
                </a:solidFill>
              </a:rPr>
              <a:t>Scope includes IEEE cyber security for the entire electric power system</a:t>
            </a:r>
          </a:p>
          <a:p>
            <a:r>
              <a:rPr lang="en-US" sz="2000" dirty="0"/>
              <a:t>Developing and maintaining related standards, recommended practices and guides for such aspects</a:t>
            </a:r>
          </a:p>
          <a:p>
            <a:r>
              <a:rPr lang="en-US" sz="2000" dirty="0"/>
              <a:t>Coordinating with other technical committees, groups, societies and associations as required</a:t>
            </a:r>
          </a:p>
          <a:p>
            <a:r>
              <a:rPr lang="en-US" sz="2000" dirty="0"/>
              <a:t>Preparing and arranging for publication technical reports related to the Subcommittee’s scope</a:t>
            </a:r>
          </a:p>
          <a:p>
            <a:pPr marL="0" indent="0">
              <a:buNone/>
            </a:pPr>
            <a:endParaRPr lang="en-US" sz="2000" b="1" u="sng" dirty="0"/>
          </a:p>
          <a:p>
            <a:pPr marL="0" indent="0">
              <a:buNone/>
            </a:pPr>
            <a:r>
              <a:rPr lang="en-US" sz="2000" b="1" u="sng" dirty="0"/>
              <a:t>Subcommittee Officers</a:t>
            </a:r>
            <a:endParaRPr lang="en-US" sz="2000" dirty="0"/>
          </a:p>
          <a:p>
            <a:r>
              <a:rPr lang="en-US" sz="2000" dirty="0"/>
              <a:t>Chair: Steven Kunsman </a:t>
            </a:r>
          </a:p>
          <a:p>
            <a:r>
              <a:rPr lang="en-US" sz="2000" dirty="0"/>
              <a:t>Vice-chair: James Bougie</a:t>
            </a:r>
          </a:p>
          <a:p>
            <a:r>
              <a:rPr lang="en-US" sz="2000" dirty="0"/>
              <a:t>Secretary: Farel Becker</a:t>
            </a:r>
          </a:p>
        </p:txBody>
      </p:sp>
      <p:sp>
        <p:nvSpPr>
          <p:cNvPr id="2" name="Rectangle 1"/>
          <p:cNvSpPr/>
          <p:nvPr/>
        </p:nvSpPr>
        <p:spPr>
          <a:xfrm>
            <a:off x="4150990" y="4401108"/>
            <a:ext cx="7389232" cy="646331"/>
          </a:xfrm>
          <a:prstGeom prst="rect">
            <a:avLst/>
          </a:prstGeom>
        </p:spPr>
        <p:txBody>
          <a:bodyPr wrap="square">
            <a:spAutoFit/>
          </a:bodyPr>
          <a:lstStyle/>
          <a:p>
            <a:pPr indent="-114300"/>
            <a:r>
              <a:rPr lang="en-US" dirty="0"/>
              <a:t>For additional information contact: </a:t>
            </a:r>
            <a:r>
              <a:rPr lang="en-US" dirty="0">
                <a:hlinkClick r:id="rId3"/>
              </a:rPr>
              <a:t>steven.a.kunsman@us.abb.com</a:t>
            </a:r>
            <a:r>
              <a:rPr lang="en-US" dirty="0"/>
              <a:t> </a:t>
            </a:r>
          </a:p>
          <a:p>
            <a:pPr indent="-114300"/>
            <a:r>
              <a:rPr lang="en-US" dirty="0"/>
              <a:t>Webpage: </a:t>
            </a:r>
            <a:r>
              <a:rPr lang="en-US" dirty="0">
                <a:hlinkClick r:id="rId4"/>
              </a:rPr>
              <a:t>http://sites.ieee.org/pes-pscc/cybersecurity-subcommittee-s0/</a:t>
            </a:r>
            <a:endParaRPr lang="en-US" dirty="0"/>
          </a:p>
        </p:txBody>
      </p:sp>
    </p:spTree>
    <p:extLst>
      <p:ext uri="{BB962C8B-B14F-4D97-AF65-F5344CB8AC3E}">
        <p14:creationId xmlns:p14="http://schemas.microsoft.com/office/powerpoint/2010/main" val="27491301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idx="4294967295"/>
          </p:nvPr>
        </p:nvSpPr>
        <p:spPr>
          <a:xfrm>
            <a:off x="180206" y="188640"/>
            <a:ext cx="9983452" cy="1143000"/>
          </a:xfrm>
        </p:spPr>
        <p:txBody>
          <a:bodyPr/>
          <a:lstStyle/>
          <a:p>
            <a:pPr algn="l"/>
            <a:r>
              <a:rPr lang="en-US" sz="2600" b="1" dirty="0"/>
              <a:t>IEEE PSCC CYBERSECURITY SUBCOMMITTEE</a:t>
            </a:r>
            <a:br>
              <a:rPr lang="en-US" sz="2600" b="1" dirty="0"/>
            </a:br>
            <a:r>
              <a:rPr lang="en-US" sz="2000" dirty="0">
                <a:latin typeface="+mn-lt"/>
                <a:ea typeface="+mn-ea"/>
                <a:cs typeface="+mn-cs"/>
              </a:rPr>
              <a:t>S0 Subcommittee Standard and Task Force Activity</a:t>
            </a:r>
            <a:endParaRPr lang="en-US" altLang="en-US" sz="2000" dirty="0">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068045286"/>
              </p:ext>
            </p:extLst>
          </p:nvPr>
        </p:nvGraphicFramePr>
        <p:xfrm>
          <a:off x="478582" y="1772816"/>
          <a:ext cx="5508612" cy="3999484"/>
        </p:xfrm>
        <a:graphic>
          <a:graphicData uri="http://schemas.openxmlformats.org/drawingml/2006/table">
            <a:tbl>
              <a:tblPr firstRow="1" firstCol="1" bandRow="1"/>
              <a:tblGrid>
                <a:gridCol w="5508612">
                  <a:extLst>
                    <a:ext uri="{9D8B030D-6E8A-4147-A177-3AD203B41FA5}">
                      <a16:colId xmlns:a16="http://schemas.microsoft.com/office/drawing/2014/main" val="20000"/>
                    </a:ext>
                  </a:extLst>
                </a:gridCol>
              </a:tblGrid>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S1:</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IEEE 1686 Standard for Intelligent Electronic Devices Cybersecurity Capabilities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S2:</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IEEE P1711.1 Serial SCADA Protection Protocol (SSPP)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S3:</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IEEE P2030.102.1 Standard for Interoperability of IPSEC Utilized within Utility Control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S4:</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IEEE P1711.2 Trial-Use Standard for Secure SCADA Communications Protocol (SSCP)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S5:</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IEEE C37.240 Cybersecurity Requirements for Power System Automation, Protection and Control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81647911"/>
              </p:ext>
            </p:extLst>
          </p:nvPr>
        </p:nvGraphicFramePr>
        <p:xfrm>
          <a:off x="6167214" y="1753014"/>
          <a:ext cx="5325188" cy="2449704"/>
        </p:xfrm>
        <a:graphic>
          <a:graphicData uri="http://schemas.openxmlformats.org/drawingml/2006/table">
            <a:tbl>
              <a:tblPr firstRow="1" firstCol="1" bandRow="1"/>
              <a:tblGrid>
                <a:gridCol w="5325188">
                  <a:extLst>
                    <a:ext uri="{9D8B030D-6E8A-4147-A177-3AD203B41FA5}">
                      <a16:colId xmlns:a16="http://schemas.microsoft.com/office/drawing/2014/main" val="20000"/>
                    </a:ext>
                  </a:extLst>
                </a:gridCol>
              </a:tblGrid>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TF S6:</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IoT</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for connected home - communication and cybersecurity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l" defTabSz="914400" rtl="0" eaLnBrk="1" latinLnBrk="0" hangingPunct="1">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TF S7</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Electrical Power System Cyber Device Function Numbers, Acronyms, and Designations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TF S8:</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Testing Power System Cybersecurity Controls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449727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40407531"/>
              </p:ext>
            </p:extLst>
          </p:nvPr>
        </p:nvGraphicFramePr>
        <p:xfrm>
          <a:off x="478582" y="1905000"/>
          <a:ext cx="11161240" cy="2925220"/>
        </p:xfrm>
        <a:graphic>
          <a:graphicData uri="http://schemas.openxmlformats.org/drawingml/2006/table">
            <a:tbl>
              <a:tblPr firstRow="1" firstCol="1" bandRow="1"/>
              <a:tblGrid>
                <a:gridCol w="11161240">
                  <a:extLst>
                    <a:ext uri="{9D8B030D-6E8A-4147-A177-3AD203B41FA5}">
                      <a16:colId xmlns:a16="http://schemas.microsoft.com/office/drawing/2014/main" val="20000"/>
                    </a:ext>
                  </a:extLst>
                </a:gridCol>
              </a:tblGrid>
              <a:tr h="1740024">
                <a:tc>
                  <a:txBody>
                    <a:bodyPr/>
                    <a:lstStyle/>
                    <a:p>
                      <a:pPr marL="0" marR="0" algn="l" defTabSz="914400" rtl="0" eaLnBrk="1" latinLnBrk="0" hangingPunct="1">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SG S9:</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Utility IT-OT Cybersecurity challenges in roles and terminology</a:t>
                      </a:r>
                    </a:p>
                    <a:p>
                      <a:pPr marL="0" marR="0">
                        <a:lnSpc>
                          <a:spcPct val="115000"/>
                        </a:lnSpc>
                        <a:spcBef>
                          <a:spcPts val="60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core theme from the IEEE Cybersecurity workshop was the utility need for IT and OT collaboration to address cybersecurity differences (culture, application, perspective and terminology)</a:t>
                      </a:r>
                    </a:p>
                    <a:p>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Assess the IT-OT challenge in Utility Cybersecurity roles and create a report to assist in building organizational understanding and collaboration</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85196">
                <a:tc>
                  <a:txBody>
                    <a:bodyPr/>
                    <a:lstStyle/>
                    <a:p>
                      <a:pPr marL="0" marR="0" algn="l" defTabSz="914400" rtl="0" eaLnBrk="1" latinLnBrk="0" hangingPunct="1">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SG S10:</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Utility &amp; municipality challenges on understanding cybersecurity standards</a:t>
                      </a:r>
                    </a:p>
                    <a:p>
                      <a:pPr marL="0" marR="0">
                        <a:lnSpc>
                          <a:spcPct val="115000"/>
                        </a:lnSpc>
                        <a:spcBef>
                          <a:spcPts val="60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Assess the challenge in utilities &amp; municipalities with limited resources on the applicability and relevance of the cybersecurity standards and create a report to assist summarizing the relevant cybersecurity standards</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p:cNvSpPr txBox="1">
            <a:spLocks noChangeArrowheads="1"/>
          </p:cNvSpPr>
          <p:nvPr/>
        </p:nvSpPr>
        <p:spPr bwMode="auto">
          <a:xfrm>
            <a:off x="193954" y="188640"/>
            <a:ext cx="84215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2600" b="1" dirty="0"/>
              <a:t>IEEE PSCC CYBERSECURITY SUBCOMMITTEE</a:t>
            </a:r>
            <a:br>
              <a:rPr lang="en-US" sz="3200" cap="all" dirty="0"/>
            </a:br>
            <a:r>
              <a:rPr lang="en-US" sz="2000" dirty="0"/>
              <a:t>S0 Study Group Activity for May 2018 Meeting</a:t>
            </a:r>
          </a:p>
        </p:txBody>
      </p:sp>
    </p:spTree>
    <p:extLst>
      <p:ext uri="{BB962C8B-B14F-4D97-AF65-F5344CB8AC3E}">
        <p14:creationId xmlns:p14="http://schemas.microsoft.com/office/powerpoint/2010/main" val="10941100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92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6486" y="620688"/>
            <a:ext cx="8985364" cy="4932548"/>
          </a:xfrm>
        </p:spPr>
        <p:txBody>
          <a:bodyPr/>
          <a:lstStyle/>
          <a:p>
            <a:pPr>
              <a:defRPr/>
            </a:pPr>
            <a:r>
              <a:rPr lang="en-GB" sz="2000" b="1" dirty="0"/>
              <a:t>Steven A. Kunsman</a:t>
            </a:r>
            <a:r>
              <a:rPr lang="en-GB" sz="2000" dirty="0"/>
              <a:t> </a:t>
            </a:r>
          </a:p>
          <a:p>
            <a:pPr>
              <a:defRPr/>
            </a:pPr>
            <a:r>
              <a:rPr lang="en-GB" sz="2000" dirty="0">
                <a:hlinkClick r:id="rId3"/>
              </a:rPr>
              <a:t>steven.a.kunsman@us.abb.com</a:t>
            </a:r>
            <a:endParaRPr lang="en-GB" sz="2000" dirty="0"/>
          </a:p>
          <a:p>
            <a:pPr>
              <a:spcBef>
                <a:spcPts val="0"/>
              </a:spcBef>
              <a:defRPr/>
            </a:pPr>
            <a:r>
              <a:rPr lang="en-GB" sz="2000" dirty="0"/>
              <a:t>Director of Product Management and Applications</a:t>
            </a:r>
          </a:p>
          <a:p>
            <a:pPr>
              <a:spcBef>
                <a:spcPts val="0"/>
              </a:spcBef>
              <a:defRPr/>
            </a:pPr>
            <a:r>
              <a:rPr lang="en-GB" sz="2000" dirty="0"/>
              <a:t>ABB Power Grids</a:t>
            </a:r>
          </a:p>
          <a:p>
            <a:pPr>
              <a:spcBef>
                <a:spcPts val="0"/>
              </a:spcBef>
              <a:defRPr/>
            </a:pPr>
            <a:r>
              <a:rPr lang="en-GB" sz="2000" dirty="0"/>
              <a:t>Grid Automation, North America  </a:t>
            </a:r>
            <a:endParaRPr lang="en-US" sz="2000" dirty="0"/>
          </a:p>
          <a:p>
            <a:pPr>
              <a:spcBef>
                <a:spcPts val="0"/>
              </a:spcBef>
              <a:defRPr/>
            </a:pPr>
            <a:r>
              <a:rPr lang="en-GB" sz="2000" dirty="0"/>
              <a:t> </a:t>
            </a:r>
            <a:endParaRPr lang="en-US" sz="2000" dirty="0"/>
          </a:p>
          <a:p>
            <a:pPr>
              <a:spcBef>
                <a:spcPts val="0"/>
              </a:spcBef>
              <a:defRPr/>
            </a:pPr>
            <a:r>
              <a:rPr lang="en-GB" sz="1800" dirty="0"/>
              <a:t>Steve joined ABB Inc. in 1984 and has over 34 years of experience in substation automation, protection and control.  He is a graduate of Lafayette College with a BS in electrical engineering and Lehigh University with an MBA concentrated in management of technology.  Steve holds 5 patents in the protection and control application area.</a:t>
            </a:r>
            <a:endParaRPr lang="en-GB" sz="2800" dirty="0"/>
          </a:p>
          <a:p>
            <a:pPr>
              <a:defRPr/>
            </a:pPr>
            <a:r>
              <a:rPr lang="en-US" sz="2000" b="1" dirty="0"/>
              <a:t>Industry Involvement</a:t>
            </a:r>
          </a:p>
          <a:p>
            <a:pPr marL="914400" lvl="1" indent="-457200">
              <a:buFont typeface="Wingdings" panose="05000000000000000000" pitchFamily="2" charset="2"/>
              <a:buChar char="Ø"/>
              <a:defRPr/>
            </a:pPr>
            <a:r>
              <a:rPr lang="en-US" sz="1800" dirty="0"/>
              <a:t>IEEE Senior Member </a:t>
            </a:r>
          </a:p>
          <a:p>
            <a:pPr marL="914400" lvl="1" indent="-457200">
              <a:buFont typeface="Wingdings" panose="05000000000000000000" pitchFamily="2" charset="2"/>
              <a:buChar char="Ø"/>
              <a:defRPr/>
            </a:pPr>
            <a:r>
              <a:rPr lang="en-US" sz="1800" dirty="0"/>
              <a:t>IEEE PES PSCC Cybersecurity Subcommittee Chairperson</a:t>
            </a:r>
          </a:p>
          <a:p>
            <a:pPr marL="914400" lvl="1" indent="-457200">
              <a:buFont typeface="Wingdings" panose="05000000000000000000" pitchFamily="2" charset="2"/>
              <a:buChar char="Ø"/>
              <a:defRPr/>
            </a:pPr>
            <a:r>
              <a:rPr lang="en-US" sz="1800" dirty="0"/>
              <a:t>UCA International User Group Executive committee co-chairperson</a:t>
            </a:r>
          </a:p>
          <a:p>
            <a:pPr marL="914400" lvl="1" indent="-457200">
              <a:buFont typeface="Wingdings" panose="05000000000000000000" pitchFamily="2" charset="2"/>
              <a:buChar char="Ø"/>
              <a:defRPr/>
            </a:pPr>
            <a:r>
              <a:rPr lang="en-US" sz="1800" dirty="0"/>
              <a:t>IEC TC57 WG10 member developing IEC 61850</a:t>
            </a:r>
          </a:p>
          <a:p>
            <a:pPr marL="914400" lvl="1" indent="-457200">
              <a:buFont typeface="Wingdings" panose="05000000000000000000" pitchFamily="2" charset="2"/>
              <a:buChar char="Ø"/>
              <a:defRPr/>
            </a:pPr>
            <a:r>
              <a:rPr lang="en-US" sz="1800" dirty="0"/>
              <a:t>Member of CIGRE US National Committee</a:t>
            </a:r>
            <a:endParaRPr lang="en-US" sz="2800" dirty="0"/>
          </a:p>
          <a:p>
            <a:pPr>
              <a:spcBef>
                <a:spcPts val="0"/>
              </a:spcBef>
              <a:defRPr/>
            </a:pPr>
            <a:endParaRPr lang="en-US" sz="2000" dirty="0"/>
          </a:p>
          <a:p>
            <a:pPr>
              <a:buFont typeface="Wingdings" panose="05000000000000000000" pitchFamily="2" charset="2"/>
              <a:buNone/>
              <a:defRPr/>
            </a:pPr>
            <a:endParaRPr lang="en-US" sz="20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695" t="1" r="7440" b="2775"/>
          <a:stretch/>
        </p:blipFill>
        <p:spPr>
          <a:xfrm>
            <a:off x="406574" y="1157991"/>
            <a:ext cx="1770815" cy="1836047"/>
          </a:xfrm>
          <a:prstGeom prst="rect">
            <a:avLst/>
          </a:prstGeom>
        </p:spPr>
      </p:pic>
    </p:spTree>
    <p:extLst>
      <p:ext uri="{BB962C8B-B14F-4D97-AF65-F5344CB8AC3E}">
        <p14:creationId xmlns:p14="http://schemas.microsoft.com/office/powerpoint/2010/main" val="329781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idx="4294967295"/>
          </p:nvPr>
        </p:nvSpPr>
        <p:spPr>
          <a:xfrm>
            <a:off x="180206" y="188640"/>
            <a:ext cx="9983452" cy="1143000"/>
          </a:xfrm>
        </p:spPr>
        <p:txBody>
          <a:bodyPr/>
          <a:lstStyle/>
          <a:p>
            <a:pPr algn="l"/>
            <a:r>
              <a:rPr lang="en-US" sz="2600" b="1" dirty="0"/>
              <a:t>IEEE PSCC CYBERSECURITY SUBCOMMITTEE</a:t>
            </a:r>
            <a:br>
              <a:rPr lang="en-US" sz="2600" b="1" dirty="0"/>
            </a:br>
            <a:r>
              <a:rPr lang="en-US" sz="2000" dirty="0">
                <a:latin typeface="+mn-lt"/>
                <a:ea typeface="+mn-ea"/>
                <a:cs typeface="+mn-cs"/>
              </a:rPr>
              <a:t>S0 Standard Activity</a:t>
            </a:r>
            <a:endParaRPr lang="en-US" altLang="en-US" sz="2000" dirty="0">
              <a:latin typeface="+mn-lt"/>
              <a:ea typeface="+mn-ea"/>
              <a:cs typeface="+mn-cs"/>
            </a:endParaRPr>
          </a:p>
        </p:txBody>
      </p:sp>
      <p:graphicFrame>
        <p:nvGraphicFramePr>
          <p:cNvPr id="3" name="Table 2"/>
          <p:cNvGraphicFramePr>
            <a:graphicFrameLocks noGrp="1"/>
          </p:cNvGraphicFramePr>
          <p:nvPr>
            <p:extLst/>
          </p:nvPr>
        </p:nvGraphicFramePr>
        <p:xfrm>
          <a:off x="180206" y="1376772"/>
          <a:ext cx="11783652" cy="4474972"/>
        </p:xfrm>
        <a:graphic>
          <a:graphicData uri="http://schemas.openxmlformats.org/drawingml/2006/table">
            <a:tbl>
              <a:tblPr firstRow="1" firstCol="1" bandRow="1"/>
              <a:tblGrid>
                <a:gridCol w="11783652">
                  <a:extLst>
                    <a:ext uri="{9D8B030D-6E8A-4147-A177-3AD203B41FA5}">
                      <a16:colId xmlns:a16="http://schemas.microsoft.com/office/drawing/2014/main" val="20000"/>
                    </a:ext>
                  </a:extLst>
                </a:gridCol>
              </a:tblGrid>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S1:</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1686 Standard for Intelligent Electronic Devices Cybersecurity Capabilities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standard defines the functions and features to be provided in intelligent electronic devices (IEDs) to accommodate cybersecurity programs. The standard addresses security regarding the access, operation, configuration, firmware revision and data retrieval from an IED. Confidentiality, integrity and availability of external interfaces of the IED is also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 was approved and the WG started the revision of IEEE 1686.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S2:</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P1711.1 Serial SCADA Protection Protocol (SSPP)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standard defines the Substation Serial Protection Protocol (SSPP), a cryptographic protocol to provide integrity, and optional confidentiality, for cyber security of substation serial links. It does not address specific applications or hardware implementations, and is independent of the underlying communications protocol.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Draft standard is being finalized and proceed to MEC review. WG vote and proceed to ballot.  Proceeding</a:t>
                      </a:r>
                      <a:r>
                        <a:rPr lang="en-US" sz="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ballot resolution.  WG PAR was extended to Dec 2018.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S3:</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P2030.102.1 Standard for Interoperability of IPSEC Utilized within Utility Control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standard specifies requirements for interoperability of devices utilized within utility control systems which implement the Internet Protocol Security (IPsec) protocol suite within an IPv4 environment.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Group reviewing open comments. WG PAR was extended to Dec 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S4:</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P1711.2  Trial-Use Standard for Secure SCADA Communications Protocol (SSCP)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trial use standard defines a cryptographic protocol to provide integrity with optional confidentiality for cyber security of substation serial links. It does not address specific applications or hardware implementations and is independent of the underlying communications protocol.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Draft standard is being finalized to proceed for MEC review.  WG PAR was extended to Dec 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820767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idx="4294967295"/>
          </p:nvPr>
        </p:nvSpPr>
        <p:spPr>
          <a:xfrm>
            <a:off x="193954" y="188640"/>
            <a:ext cx="8421532" cy="1143000"/>
          </a:xfrm>
        </p:spPr>
        <p:txBody>
          <a:bodyPr/>
          <a:lstStyle/>
          <a:p>
            <a:pPr algn="l"/>
            <a:r>
              <a:rPr lang="en-US" sz="2600" b="1" dirty="0"/>
              <a:t>IEEE PSCC CYBERSECURITY SUBCOMMITTEE</a:t>
            </a:r>
            <a:br>
              <a:rPr lang="en-US" sz="3200" cap="all" dirty="0"/>
            </a:br>
            <a:r>
              <a:rPr lang="en-US" sz="2000" dirty="0">
                <a:latin typeface="+mn-lt"/>
                <a:ea typeface="+mn-ea"/>
                <a:cs typeface="+mn-cs"/>
              </a:rPr>
              <a:t>S0 Standard/Task Force Activity</a:t>
            </a:r>
            <a:endParaRPr lang="en-US" altLang="en-US" sz="2000" dirty="0">
              <a:latin typeface="+mn-lt"/>
              <a:ea typeface="+mn-ea"/>
              <a:cs typeface="+mn-cs"/>
            </a:endParaRPr>
          </a:p>
        </p:txBody>
      </p:sp>
      <p:graphicFrame>
        <p:nvGraphicFramePr>
          <p:cNvPr id="3" name="Table 2"/>
          <p:cNvGraphicFramePr>
            <a:graphicFrameLocks noGrp="1"/>
          </p:cNvGraphicFramePr>
          <p:nvPr>
            <p:extLst/>
          </p:nvPr>
        </p:nvGraphicFramePr>
        <p:xfrm>
          <a:off x="193954" y="1448780"/>
          <a:ext cx="11769904" cy="4036060"/>
        </p:xfrm>
        <a:graphic>
          <a:graphicData uri="http://schemas.openxmlformats.org/drawingml/2006/table">
            <a:tbl>
              <a:tblPr firstRow="1" firstCol="1" bandRow="1"/>
              <a:tblGrid>
                <a:gridCol w="11769904">
                  <a:extLst>
                    <a:ext uri="{9D8B030D-6E8A-4147-A177-3AD203B41FA5}">
                      <a16:colId xmlns:a16="http://schemas.microsoft.com/office/drawing/2014/main" val="20000"/>
                    </a:ext>
                  </a:extLst>
                </a:gridCol>
              </a:tblGrid>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S5:</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C37.240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Cybersecurity Requirements for Power System Automation, Protection and Control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Revision of IEEE C37.240 to included new technical requirements for power system cyber security. Based on sound engineering practices, requirements can be applied to achieve high levels of cyber security of automation, protection and control systems independent of voltage level or criticality of cyber assets.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WG PAR was approved allowing the group to commence.  The identified gaps were discussed and assignments made to begin drafting work.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TF S6:</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IoT</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for connected home - Communication and cybersecurity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 produce a report that describes the different use cases that make use of the Connected Homes concept, presents a security risk analysis and propose requirements for telecommunication (Volume, frequency, speed) and cybersecurity. Guidelines for utilities experts will be listed.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Task Force has started work on producing the report.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l" defTabSz="914400" rtl="0" eaLnBrk="1" latinLnBrk="0" hangingPunct="1">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TF S7</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Electrical Power System Cyber Device Function Numbers, Acronyms, and Designations</a:t>
                      </a:r>
                    </a:p>
                    <a:p>
                      <a:pPr marL="0" marR="0">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task force explores the need for and creation of cyber device function numbers, acronyms, and designations for cyber devices and functions used in electrical power systems. This work focuses on identifying and providing a means for documenting enabled cyber related services and cybersecurity functions and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TF discussed the concept and creation of the report or standard</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TF S8:</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Testing Power System Cybersecurity Controls</a:t>
                      </a:r>
                    </a:p>
                    <a:p>
                      <a:pPr marL="0" marR="0" algn="l" defTabSz="914400" rtl="0" eaLnBrk="1" latinLnBrk="0" hangingPunct="1">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task force explores the need for and creation of policies and procedures for the testing and commissioning of cybersecurity controls and measures used in electrical power systems.</a:t>
                      </a:r>
                    </a:p>
                    <a:p>
                      <a:pPr marL="0" marR="0">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TF discussed the scope and PAR and vote to move to a WG to develop a standard.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15049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2665" y="246140"/>
            <a:ext cx="11648389" cy="410899"/>
          </a:xfrm>
        </p:spPr>
        <p:txBody>
          <a:bodyPr/>
          <a:lstStyle/>
          <a:p>
            <a:r>
              <a:rPr lang="en-US" sz="3200" dirty="0"/>
              <a:t>Why Digitalize Substations?</a:t>
            </a:r>
            <a:br>
              <a:rPr lang="en-US" sz="2800" dirty="0"/>
            </a:br>
            <a:r>
              <a:rPr lang="en-US" sz="2800" b="0" dirty="0"/>
              <a:t>Replacing 1000’s copper wires with a few communications fiber</a:t>
            </a:r>
            <a:endParaRPr lang="en-US" sz="2000" b="0" dirty="0"/>
          </a:p>
        </p:txBody>
      </p:sp>
      <p:pic>
        <p:nvPicPr>
          <p:cNvPr id="14" name="Picture 65"/>
          <p:cNvPicPr>
            <a:picLocks noChangeAspect="1"/>
          </p:cNvPicPr>
          <p:nvPr/>
        </p:nvPicPr>
        <p:blipFill>
          <a:blip r:embed="rId3"/>
          <a:stretch>
            <a:fillRect/>
          </a:stretch>
        </p:blipFill>
        <p:spPr>
          <a:xfrm>
            <a:off x="3961168" y="1556792"/>
            <a:ext cx="5734438" cy="1872516"/>
          </a:xfrm>
          <a:prstGeom prst="rect">
            <a:avLst/>
          </a:prstGeom>
          <a:noFill/>
          <a:ln cap="flat">
            <a:solidFill>
              <a:schemeClr val="accent1"/>
            </a:solidFill>
          </a:ln>
        </p:spPr>
      </p:pic>
      <p:sp>
        <p:nvSpPr>
          <p:cNvPr id="2" name="TextBox 1"/>
          <p:cNvSpPr txBox="1"/>
          <p:nvPr/>
        </p:nvSpPr>
        <p:spPr bwMode="gray">
          <a:xfrm>
            <a:off x="204991" y="1276081"/>
            <a:ext cx="4506762" cy="4638944"/>
          </a:xfrm>
          <a:prstGeom prst="rect">
            <a:avLst/>
          </a:prstGeom>
          <a:noFill/>
        </p:spPr>
        <p:txBody>
          <a:bodyPr wrap="square" lIns="72000" tIns="72000" rIns="72000" bIns="72000" rtlCol="0">
            <a:spAutoFit/>
          </a:bodyPr>
          <a:lstStyle/>
          <a:p>
            <a:r>
              <a:rPr lang="en-US" sz="2800" b="1" dirty="0"/>
              <a:t>Digitalization Benefits </a:t>
            </a:r>
          </a:p>
          <a:p>
            <a:pPr marL="285750" indent="-285750">
              <a:spcBef>
                <a:spcPts val="600"/>
              </a:spcBef>
              <a:buClr>
                <a:schemeClr val="bg2"/>
              </a:buClr>
              <a:buFont typeface="Arial" panose="020B0604020202020204" pitchFamily="34" charset="0"/>
              <a:buChar char="•"/>
            </a:pPr>
            <a:r>
              <a:rPr lang="en-US" sz="2800" dirty="0"/>
              <a:t>Improved safety</a:t>
            </a:r>
          </a:p>
          <a:p>
            <a:pPr marL="285750" indent="-285750">
              <a:spcBef>
                <a:spcPts val="600"/>
              </a:spcBef>
              <a:buClr>
                <a:schemeClr val="bg2"/>
              </a:buClr>
              <a:buFont typeface="Arial" panose="020B0604020202020204" pitchFamily="34" charset="0"/>
              <a:buChar char="•"/>
            </a:pPr>
            <a:r>
              <a:rPr lang="en-US" sz="2800" dirty="0"/>
              <a:t>Improved reliability</a:t>
            </a:r>
          </a:p>
          <a:p>
            <a:pPr marL="285750" indent="-285750">
              <a:spcBef>
                <a:spcPts val="600"/>
              </a:spcBef>
              <a:buClr>
                <a:schemeClr val="bg2"/>
              </a:buClr>
              <a:buFont typeface="Arial" panose="020B0604020202020204" pitchFamily="34" charset="0"/>
              <a:buChar char="•"/>
            </a:pPr>
            <a:r>
              <a:rPr lang="en-US" sz="2800" dirty="0"/>
              <a:t>Improved resiliency</a:t>
            </a:r>
          </a:p>
          <a:p>
            <a:pPr marL="285750" indent="-285750">
              <a:spcBef>
                <a:spcPts val="600"/>
              </a:spcBef>
              <a:buClr>
                <a:schemeClr val="bg2"/>
              </a:buClr>
              <a:buFont typeface="Arial" panose="020B0604020202020204" pitchFamily="34" charset="0"/>
              <a:buChar char="•"/>
            </a:pPr>
            <a:r>
              <a:rPr lang="en-US" sz="2800" dirty="0"/>
              <a:t>Reduced CAPEX</a:t>
            </a:r>
          </a:p>
          <a:p>
            <a:pPr marL="285750" indent="-285750">
              <a:spcBef>
                <a:spcPts val="600"/>
              </a:spcBef>
              <a:buClr>
                <a:schemeClr val="bg2"/>
              </a:buClr>
              <a:buFont typeface="Arial" panose="020B0604020202020204" pitchFamily="34" charset="0"/>
              <a:buChar char="•"/>
            </a:pPr>
            <a:r>
              <a:rPr lang="en-US" sz="2800" dirty="0"/>
              <a:t>Reduced OPEX</a:t>
            </a:r>
          </a:p>
          <a:p>
            <a:pPr marL="285750" indent="-285750">
              <a:spcBef>
                <a:spcPts val="600"/>
              </a:spcBef>
              <a:buClr>
                <a:schemeClr val="bg2"/>
              </a:buClr>
              <a:buFont typeface="Arial" panose="020B0604020202020204" pitchFamily="34" charset="0"/>
              <a:buChar char="•"/>
            </a:pPr>
            <a:r>
              <a:rPr lang="en-US" sz="2800" dirty="0"/>
              <a:t>Reduced footprint</a:t>
            </a:r>
          </a:p>
          <a:p>
            <a:pPr marL="285750" indent="-285750">
              <a:spcBef>
                <a:spcPts val="600"/>
              </a:spcBef>
              <a:buClr>
                <a:schemeClr val="bg2"/>
              </a:buClr>
              <a:buFont typeface="Arial" panose="020B0604020202020204" pitchFamily="34" charset="0"/>
              <a:buChar char="•"/>
            </a:pPr>
            <a:r>
              <a:rPr lang="en-US" sz="2800" dirty="0"/>
              <a:t>Information availability</a:t>
            </a:r>
          </a:p>
          <a:p>
            <a:pPr marL="285750" indent="-285750">
              <a:spcBef>
                <a:spcPts val="600"/>
              </a:spcBef>
              <a:buClr>
                <a:schemeClr val="bg2"/>
              </a:buClr>
              <a:buFont typeface="Arial" panose="020B0604020202020204" pitchFamily="34" charset="0"/>
              <a:buChar char="•"/>
            </a:pPr>
            <a:r>
              <a:rPr lang="en-US" sz="2800" dirty="0"/>
              <a:t>System self-supervised</a:t>
            </a:r>
          </a:p>
        </p:txBody>
      </p:sp>
      <p:pic>
        <p:nvPicPr>
          <p:cNvPr id="15" name="Picture 70"/>
          <p:cNvPicPr>
            <a:picLocks noChangeAspect="1"/>
          </p:cNvPicPr>
          <p:nvPr/>
        </p:nvPicPr>
        <p:blipFill>
          <a:blip r:embed="rId4"/>
          <a:stretch>
            <a:fillRect/>
          </a:stretch>
        </p:blipFill>
        <p:spPr>
          <a:xfrm>
            <a:off x="3961168" y="3541457"/>
            <a:ext cx="5734437" cy="1759751"/>
          </a:xfrm>
          <a:prstGeom prst="rect">
            <a:avLst/>
          </a:prstGeom>
          <a:noFill/>
          <a:ln cap="flat">
            <a:solidFill>
              <a:schemeClr val="accent1"/>
            </a:solidFill>
          </a:ln>
        </p:spPr>
      </p:pic>
      <p:pic>
        <p:nvPicPr>
          <p:cNvPr id="9" name="Content Placeholder 8" descr="C:\Data Drive\Photos for Jay\DSC01423.JPG"/>
          <p:cNvPicPr>
            <a:picLocks noChangeAspect="1"/>
          </p:cNvPicPr>
          <p:nvPr/>
        </p:nvPicPr>
        <p:blipFill>
          <a:blip r:embed="rId5"/>
          <a:srcRect l="49942" r="-1"/>
          <a:stretch>
            <a:fillRect/>
          </a:stretch>
        </p:blipFill>
        <p:spPr>
          <a:xfrm>
            <a:off x="9975475" y="1556792"/>
            <a:ext cx="1700350" cy="1872207"/>
          </a:xfrm>
          <a:prstGeom prst="rect">
            <a:avLst/>
          </a:prstGeom>
          <a:noFill/>
          <a:ln cap="flat">
            <a:solidFill>
              <a:schemeClr val="dk1">
                <a:shade val="95000"/>
                <a:satMod val="105000"/>
              </a:schemeClr>
            </a:solidFill>
          </a:ln>
        </p:spPr>
      </p:pic>
      <p:pic>
        <p:nvPicPr>
          <p:cNvPr id="11" name="Picture 2"/>
          <p:cNvPicPr>
            <a:picLocks noChangeAspect="1" noChangeArrowheads="1"/>
          </p:cNvPicPr>
          <p:nvPr/>
        </p:nvPicPr>
        <p:blipFill>
          <a:blip r:embed="rId6" cstate="screen"/>
          <a:srcRect/>
          <a:stretch>
            <a:fillRect/>
          </a:stretch>
        </p:blipFill>
        <p:spPr bwMode="auto">
          <a:xfrm>
            <a:off x="9975475" y="3533681"/>
            <a:ext cx="1700350" cy="1764147"/>
          </a:xfrm>
          <a:prstGeom prst="rect">
            <a:avLst/>
          </a:prstGeom>
          <a:noFill/>
          <a:ln w="9525">
            <a:noFill/>
            <a:miter lim="800000"/>
            <a:headEnd/>
            <a:tailEnd/>
          </a:ln>
        </p:spPr>
      </p:pic>
      <p:sp>
        <p:nvSpPr>
          <p:cNvPr id="7" name="TextBox 6"/>
          <p:cNvSpPr txBox="1"/>
          <p:nvPr/>
        </p:nvSpPr>
        <p:spPr bwMode="gray">
          <a:xfrm>
            <a:off x="6996524" y="5265204"/>
            <a:ext cx="914400" cy="914400"/>
          </a:xfrm>
          <a:prstGeom prst="rect">
            <a:avLst/>
          </a:prstGeom>
          <a:noFill/>
        </p:spPr>
        <p:txBody>
          <a:bodyPr wrap="none" lIns="72000" tIns="72000" rIns="72000" bIns="72000" rtlCol="0">
            <a:noAutofit/>
          </a:bodyPr>
          <a:lstStyle/>
          <a:p>
            <a:r>
              <a:rPr lang="en-US" sz="2800" dirty="0"/>
              <a:t>Ethernet in the switchyard</a:t>
            </a:r>
          </a:p>
          <a:p>
            <a:r>
              <a:rPr lang="en-US" sz="2800" dirty="0"/>
              <a:t>Risk or benefit?</a:t>
            </a:r>
          </a:p>
        </p:txBody>
      </p:sp>
      <p:cxnSp>
        <p:nvCxnSpPr>
          <p:cNvPr id="10" name="Straight Arrow Connector 9"/>
          <p:cNvCxnSpPr/>
          <p:nvPr/>
        </p:nvCxnSpPr>
        <p:spPr bwMode="gray">
          <a:xfrm flipV="1">
            <a:off x="6347234" y="4930064"/>
            <a:ext cx="396044" cy="6951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bwMode="gray">
          <a:xfrm>
            <a:off x="6347234" y="5625244"/>
            <a:ext cx="6492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72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477" y="252027"/>
            <a:ext cx="12190413" cy="692697"/>
          </a:xfrm>
        </p:spPr>
        <p:txBody>
          <a:bodyPr/>
          <a:lstStyle/>
          <a:p>
            <a:r>
              <a:rPr lang="en-US" sz="2800" dirty="0"/>
              <a:t>Digitalization Enables Asset Performance Management</a:t>
            </a:r>
            <a:br>
              <a:rPr lang="en-US" sz="2800" dirty="0"/>
            </a:br>
            <a:r>
              <a:rPr lang="en-US" sz="2000" b="0" dirty="0"/>
              <a:t>Real time information flow for continuous risk-based optimization</a:t>
            </a:r>
            <a:br>
              <a:rPr lang="en-US" sz="2000" b="0" dirty="0"/>
            </a:br>
            <a:br>
              <a:rPr lang="en-US" dirty="0"/>
            </a:br>
            <a:endParaRPr lang="en-US" dirty="0"/>
          </a:p>
        </p:txBody>
      </p:sp>
      <p:sp>
        <p:nvSpPr>
          <p:cNvPr id="8" name="TextBox 7"/>
          <p:cNvSpPr txBox="1"/>
          <p:nvPr/>
        </p:nvSpPr>
        <p:spPr bwMode="gray">
          <a:xfrm>
            <a:off x="1294340" y="3829444"/>
            <a:ext cx="3886200" cy="972268"/>
          </a:xfrm>
          <a:prstGeom prst="rect">
            <a:avLst/>
          </a:prstGeom>
          <a:noFill/>
        </p:spPr>
        <p:txBody>
          <a:bodyPr wrap="square" lIns="72000" tIns="72000" rIns="72000" bIns="72000" rtlCol="0">
            <a:noAutofit/>
          </a:bodyPr>
          <a:lstStyle/>
          <a:p>
            <a:pPr algn="ctr">
              <a:lnSpc>
                <a:spcPct val="90000"/>
              </a:lnSpc>
            </a:pPr>
            <a:r>
              <a:rPr lang="en-US" dirty="0">
                <a:solidFill>
                  <a:schemeClr val="tx2"/>
                </a:solidFill>
              </a:rPr>
              <a:t>Continuous optimization and improvement</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933" y="2331601"/>
            <a:ext cx="6133014" cy="2993796"/>
          </a:xfrm>
          <a:prstGeom prst="rect">
            <a:avLst/>
          </a:prstGeom>
        </p:spPr>
      </p:pic>
      <p:sp>
        <p:nvSpPr>
          <p:cNvPr id="10" name="TextBox 9"/>
          <p:cNvSpPr txBox="1"/>
          <p:nvPr/>
        </p:nvSpPr>
        <p:spPr bwMode="gray">
          <a:xfrm>
            <a:off x="5676201" y="4436887"/>
            <a:ext cx="1751153" cy="646809"/>
          </a:xfrm>
          <a:prstGeom prst="rect">
            <a:avLst/>
          </a:prstGeom>
          <a:noFill/>
        </p:spPr>
        <p:txBody>
          <a:bodyPr wrap="square" lIns="72000" tIns="72000" rIns="72000" bIns="72000" rtlCol="0">
            <a:noAutofit/>
          </a:bodyPr>
          <a:lstStyle/>
          <a:p>
            <a:r>
              <a:rPr lang="en-US" sz="2000" dirty="0"/>
              <a:t>Advanced operational business intelligence</a:t>
            </a:r>
          </a:p>
        </p:txBody>
      </p:sp>
      <p:sp>
        <p:nvSpPr>
          <p:cNvPr id="11" name="TextBox 10"/>
          <p:cNvSpPr txBox="1"/>
          <p:nvPr/>
        </p:nvSpPr>
        <p:spPr bwMode="gray">
          <a:xfrm>
            <a:off x="1470742" y="5239918"/>
            <a:ext cx="3533396" cy="313522"/>
          </a:xfrm>
          <a:prstGeom prst="rect">
            <a:avLst/>
          </a:prstGeom>
          <a:noFill/>
        </p:spPr>
        <p:txBody>
          <a:bodyPr wrap="square" lIns="72000" tIns="72000" rIns="72000" bIns="72000" rtlCol="0">
            <a:noAutofit/>
          </a:bodyPr>
          <a:lstStyle/>
          <a:p>
            <a:pPr algn="ctr"/>
            <a:r>
              <a:rPr lang="en-US" sz="2000" dirty="0"/>
              <a:t>Enterprise asset and work management</a:t>
            </a:r>
          </a:p>
        </p:txBody>
      </p:sp>
      <p:sp>
        <p:nvSpPr>
          <p:cNvPr id="12" name="TextBox 11"/>
          <p:cNvSpPr txBox="1"/>
          <p:nvPr/>
        </p:nvSpPr>
        <p:spPr bwMode="gray">
          <a:xfrm>
            <a:off x="3505506" y="1660077"/>
            <a:ext cx="1920926" cy="646809"/>
          </a:xfrm>
          <a:prstGeom prst="rect">
            <a:avLst/>
          </a:prstGeom>
          <a:noFill/>
        </p:spPr>
        <p:txBody>
          <a:bodyPr wrap="square" lIns="72000" tIns="72000" rIns="72000" bIns="72000" rtlCol="0">
            <a:noAutofit/>
          </a:bodyPr>
          <a:lstStyle/>
          <a:p>
            <a:r>
              <a:rPr lang="en-US" sz="2000" dirty="0"/>
              <a:t>Statistical models</a:t>
            </a:r>
          </a:p>
        </p:txBody>
      </p:sp>
      <p:sp>
        <p:nvSpPr>
          <p:cNvPr id="13" name="TextBox 12"/>
          <p:cNvSpPr txBox="1"/>
          <p:nvPr/>
        </p:nvSpPr>
        <p:spPr bwMode="gray">
          <a:xfrm>
            <a:off x="1918078" y="1672434"/>
            <a:ext cx="1709152" cy="646809"/>
          </a:xfrm>
          <a:prstGeom prst="rect">
            <a:avLst/>
          </a:prstGeom>
          <a:noFill/>
        </p:spPr>
        <p:txBody>
          <a:bodyPr wrap="square" lIns="72000" tIns="72000" rIns="72000" bIns="72000" rtlCol="0">
            <a:noAutofit/>
          </a:bodyPr>
          <a:lstStyle/>
          <a:p>
            <a:r>
              <a:rPr lang="en-US" sz="2000" dirty="0"/>
              <a:t>Expert models</a:t>
            </a:r>
          </a:p>
          <a:p>
            <a:endParaRPr lang="en-US" sz="2000" dirty="0"/>
          </a:p>
        </p:txBody>
      </p:sp>
      <p:pic>
        <p:nvPicPr>
          <p:cNvPr id="15" name="Picture 14"/>
          <p:cNvPicPr>
            <a:picLocks noChangeAspect="1"/>
          </p:cNvPicPr>
          <p:nvPr/>
        </p:nvPicPr>
        <p:blipFill>
          <a:blip r:embed="rId3"/>
          <a:stretch>
            <a:fillRect/>
          </a:stretch>
        </p:blipFill>
        <p:spPr>
          <a:xfrm>
            <a:off x="7787394" y="1600350"/>
            <a:ext cx="4240533" cy="4458188"/>
          </a:xfrm>
          <a:prstGeom prst="rect">
            <a:avLst/>
          </a:prstGeom>
        </p:spPr>
      </p:pic>
    </p:spTree>
    <p:extLst>
      <p:ext uri="{BB962C8B-B14F-4D97-AF65-F5344CB8AC3E}">
        <p14:creationId xmlns:p14="http://schemas.microsoft.com/office/powerpoint/2010/main" val="4056370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96192" y="4556065"/>
            <a:ext cx="11629215" cy="493115"/>
          </a:xfrm>
        </p:spPr>
        <p:txBody>
          <a:bodyPr/>
          <a:lstStyle/>
          <a:p>
            <a:pPr marL="342900" indent="-342900">
              <a:buFont typeface="Arial" panose="020B0604020202020204" pitchFamily="34" charset="0"/>
              <a:buChar char="•"/>
            </a:pPr>
            <a:r>
              <a:rPr lang="en-US" sz="2800" dirty="0"/>
              <a:t>Safe &amp; Secure delivery of Reliable Power</a:t>
            </a:r>
          </a:p>
          <a:p>
            <a:pPr marL="342900" indent="-342900">
              <a:buFont typeface="Arial" panose="020B0604020202020204" pitchFamily="34" charset="0"/>
              <a:buChar char="•"/>
            </a:pPr>
            <a:r>
              <a:rPr lang="en-US" sz="2800" dirty="0"/>
              <a:t>Air gap is not a solution</a:t>
            </a:r>
          </a:p>
          <a:p>
            <a:pPr marL="342900" indent="-342900">
              <a:buFont typeface="Arial" panose="020B0604020202020204" pitchFamily="34" charset="0"/>
              <a:buChar char="•"/>
            </a:pPr>
            <a:r>
              <a:rPr lang="en-US" sz="2800" dirty="0"/>
              <a:t>Information flow critical for today / tomorrow’s successful grid management</a:t>
            </a:r>
          </a:p>
          <a:p>
            <a:endParaRPr lang="en-US" dirty="0"/>
          </a:p>
        </p:txBody>
      </p:sp>
      <p:sp>
        <p:nvSpPr>
          <p:cNvPr id="3" name="Subtitle 2"/>
          <p:cNvSpPr>
            <a:spLocks noGrp="1"/>
          </p:cNvSpPr>
          <p:nvPr>
            <p:ph type="subTitle" idx="13"/>
          </p:nvPr>
        </p:nvSpPr>
        <p:spPr>
          <a:xfrm>
            <a:off x="257844" y="1016788"/>
            <a:ext cx="11648389" cy="504000"/>
          </a:xfrm>
        </p:spPr>
        <p:txBody>
          <a:bodyPr/>
          <a:lstStyle/>
          <a:p>
            <a:r>
              <a:rPr lang="en-US" sz="2800" dirty="0">
                <a:latin typeface="+mj-lt"/>
                <a:ea typeface="+mj-ea"/>
                <a:cs typeface="+mj-cs"/>
              </a:rPr>
              <a:t>Balancing Reliability and Cybersecurity</a:t>
            </a:r>
          </a:p>
        </p:txBody>
      </p:sp>
      <p:sp>
        <p:nvSpPr>
          <p:cNvPr id="7" name="Title 6"/>
          <p:cNvSpPr>
            <a:spLocks noGrp="1"/>
          </p:cNvSpPr>
          <p:nvPr>
            <p:ph type="title"/>
          </p:nvPr>
        </p:nvSpPr>
        <p:spPr>
          <a:xfrm>
            <a:off x="277018" y="586210"/>
            <a:ext cx="11648389" cy="410899"/>
          </a:xfrm>
        </p:spPr>
        <p:txBody>
          <a:bodyPr/>
          <a:lstStyle/>
          <a:p>
            <a:r>
              <a:rPr lang="en-US" sz="3200" dirty="0"/>
              <a:t>Business Challenge: The Ultimate Goal</a:t>
            </a:r>
          </a:p>
        </p:txBody>
      </p:sp>
      <p:sp>
        <p:nvSpPr>
          <p:cNvPr id="9" name="Rectangle 2"/>
          <p:cNvSpPr>
            <a:spLocks noChangeArrowheads="1"/>
          </p:cNvSpPr>
          <p:nvPr/>
        </p:nvSpPr>
        <p:spPr bwMode="auto">
          <a:xfrm>
            <a:off x="1732757" y="1578098"/>
            <a:ext cx="8810625" cy="2943225"/>
          </a:xfrm>
          <a:prstGeom prst="rect">
            <a:avLst/>
          </a:prstGeom>
          <a:solidFill>
            <a:schemeClr val="accent6"/>
          </a:solidFill>
          <a:ln w="9525" algn="ctr">
            <a:solidFill>
              <a:schemeClr val="tx1"/>
            </a:solidFill>
            <a:miter lim="800000"/>
            <a:headEnd/>
            <a:tailEnd/>
          </a:ln>
          <a:effectLst/>
        </p:spPr>
        <p:txBody>
          <a:bodyPr wrap="none" anchor="ctr"/>
          <a:lstStyle/>
          <a:p>
            <a:endParaRPr lang="en-US"/>
          </a:p>
        </p:txBody>
      </p:sp>
      <p:sp>
        <p:nvSpPr>
          <p:cNvPr id="10" name="Rectangle 7"/>
          <p:cNvSpPr>
            <a:spLocks noChangeArrowheads="1"/>
          </p:cNvSpPr>
          <p:nvPr/>
        </p:nvSpPr>
        <p:spPr bwMode="auto">
          <a:xfrm>
            <a:off x="2547144" y="2784437"/>
            <a:ext cx="6858000" cy="357188"/>
          </a:xfrm>
          <a:prstGeom prst="rect">
            <a:avLst/>
          </a:prstGeom>
          <a:gradFill rotWithShape="0">
            <a:gsLst>
              <a:gs pos="0">
                <a:srgbClr val="00B050"/>
              </a:gs>
              <a:gs pos="50000">
                <a:srgbClr val="FFC000"/>
              </a:gs>
              <a:gs pos="100000">
                <a:srgbClr val="C00000"/>
              </a:gs>
            </a:gsLst>
            <a:lin ang="0"/>
          </a:gradFill>
          <a:ln w="9525" algn="ctr">
            <a:solidFill>
              <a:schemeClr val="tx1"/>
            </a:solidFill>
            <a:round/>
            <a:headEnd/>
            <a:tailEnd/>
          </a:ln>
        </p:spPr>
        <p:txBody>
          <a:bodyPr/>
          <a:lstStyle/>
          <a:p>
            <a:pPr eaLnBrk="0" hangingPunct="0">
              <a:spcBef>
                <a:spcPct val="0"/>
              </a:spcBef>
              <a:buClrTx/>
              <a:buSzTx/>
              <a:buFontTx/>
              <a:buNone/>
            </a:pPr>
            <a:endParaRPr lang="de-DE" sz="2400"/>
          </a:p>
        </p:txBody>
      </p:sp>
      <p:sp>
        <p:nvSpPr>
          <p:cNvPr id="11" name="TextBox 8"/>
          <p:cNvSpPr txBox="1">
            <a:spLocks noChangeArrowheads="1"/>
          </p:cNvSpPr>
          <p:nvPr/>
        </p:nvSpPr>
        <p:spPr bwMode="auto">
          <a:xfrm>
            <a:off x="2550319" y="2784437"/>
            <a:ext cx="1249060" cy="369332"/>
          </a:xfrm>
          <a:prstGeom prst="rect">
            <a:avLst/>
          </a:prstGeom>
          <a:noFill/>
          <a:ln w="9525">
            <a:noFill/>
            <a:miter lim="800000"/>
            <a:headEnd/>
            <a:tailEnd/>
          </a:ln>
        </p:spPr>
        <p:txBody>
          <a:bodyPr wrap="none">
            <a:spAutoFit/>
          </a:bodyPr>
          <a:lstStyle/>
          <a:p>
            <a:pPr eaLnBrk="0" hangingPunct="0">
              <a:spcBef>
                <a:spcPct val="0"/>
              </a:spcBef>
              <a:buClrTx/>
              <a:buSzTx/>
              <a:buFontTx/>
              <a:buNone/>
            </a:pPr>
            <a:r>
              <a:rPr lang="en-US"/>
              <a:t>Reliability</a:t>
            </a:r>
          </a:p>
        </p:txBody>
      </p:sp>
      <p:sp>
        <p:nvSpPr>
          <p:cNvPr id="12" name="TextBox 9"/>
          <p:cNvSpPr txBox="1">
            <a:spLocks noChangeArrowheads="1"/>
          </p:cNvSpPr>
          <p:nvPr/>
        </p:nvSpPr>
        <p:spPr bwMode="auto">
          <a:xfrm>
            <a:off x="7787394" y="2784437"/>
            <a:ext cx="1693092" cy="369332"/>
          </a:xfrm>
          <a:prstGeom prst="rect">
            <a:avLst/>
          </a:prstGeom>
          <a:noFill/>
          <a:ln w="9525">
            <a:noFill/>
            <a:miter lim="800000"/>
            <a:headEnd/>
            <a:tailEnd/>
          </a:ln>
        </p:spPr>
        <p:txBody>
          <a:bodyPr wrap="none">
            <a:spAutoFit/>
          </a:bodyPr>
          <a:lstStyle/>
          <a:p>
            <a:pPr eaLnBrk="0" hangingPunct="0">
              <a:spcBef>
                <a:spcPct val="0"/>
              </a:spcBef>
              <a:buClrTx/>
              <a:buSzTx/>
              <a:buFontTx/>
              <a:buNone/>
            </a:pPr>
            <a:r>
              <a:rPr lang="en-US" dirty="0"/>
              <a:t>Cybersecurity</a:t>
            </a:r>
          </a:p>
        </p:txBody>
      </p:sp>
      <p:sp>
        <p:nvSpPr>
          <p:cNvPr id="13" name="Down Arrow 15"/>
          <p:cNvSpPr>
            <a:spLocks noChangeArrowheads="1"/>
          </p:cNvSpPr>
          <p:nvPr/>
        </p:nvSpPr>
        <p:spPr bwMode="auto">
          <a:xfrm>
            <a:off x="3345358" y="2498687"/>
            <a:ext cx="214313" cy="285750"/>
          </a:xfrm>
          <a:prstGeom prst="downArrow">
            <a:avLst>
              <a:gd name="adj1" fmla="val 50000"/>
              <a:gd name="adj2" fmla="val 50000"/>
            </a:avLst>
          </a:prstGeom>
          <a:solidFill>
            <a:schemeClr val="bg1"/>
          </a:solidFill>
          <a:ln w="9525" algn="ctr">
            <a:solidFill>
              <a:schemeClr val="tx1"/>
            </a:solidFill>
            <a:round/>
            <a:headEnd/>
            <a:tailEnd/>
          </a:ln>
        </p:spPr>
        <p:txBody>
          <a:bodyPr/>
          <a:lstStyle/>
          <a:p>
            <a:pPr eaLnBrk="0" hangingPunct="0">
              <a:spcBef>
                <a:spcPct val="0"/>
              </a:spcBef>
              <a:buClrTx/>
              <a:buSzTx/>
              <a:buFontTx/>
              <a:buNone/>
            </a:pPr>
            <a:endParaRPr lang="de-DE" sz="2400"/>
          </a:p>
        </p:txBody>
      </p:sp>
      <p:sp>
        <p:nvSpPr>
          <p:cNvPr id="14" name="Down Arrow 16"/>
          <p:cNvSpPr>
            <a:spLocks noChangeArrowheads="1"/>
          </p:cNvSpPr>
          <p:nvPr/>
        </p:nvSpPr>
        <p:spPr bwMode="auto">
          <a:xfrm>
            <a:off x="8510029" y="2498687"/>
            <a:ext cx="214312" cy="285750"/>
          </a:xfrm>
          <a:prstGeom prst="downArrow">
            <a:avLst>
              <a:gd name="adj1" fmla="val 50000"/>
              <a:gd name="adj2" fmla="val 50000"/>
            </a:avLst>
          </a:prstGeom>
          <a:solidFill>
            <a:schemeClr val="bg1"/>
          </a:solidFill>
          <a:ln w="9525" algn="ctr">
            <a:solidFill>
              <a:schemeClr val="tx1"/>
            </a:solidFill>
            <a:round/>
            <a:headEnd/>
            <a:tailEnd/>
          </a:ln>
        </p:spPr>
        <p:txBody>
          <a:bodyPr/>
          <a:lstStyle/>
          <a:p>
            <a:pPr eaLnBrk="0" hangingPunct="0">
              <a:spcBef>
                <a:spcPct val="0"/>
              </a:spcBef>
              <a:buClrTx/>
              <a:buSzTx/>
              <a:buFontTx/>
              <a:buNone/>
            </a:pPr>
            <a:endParaRPr lang="de-DE" sz="2400"/>
          </a:p>
        </p:txBody>
      </p:sp>
      <p:sp>
        <p:nvSpPr>
          <p:cNvPr id="15" name="Down Arrow 14"/>
          <p:cNvSpPr>
            <a:spLocks noChangeArrowheads="1"/>
          </p:cNvSpPr>
          <p:nvPr/>
        </p:nvSpPr>
        <p:spPr bwMode="auto">
          <a:xfrm flipV="1">
            <a:off x="5755773" y="3141626"/>
            <a:ext cx="642938" cy="714375"/>
          </a:xfrm>
          <a:prstGeom prst="downArrow">
            <a:avLst>
              <a:gd name="adj1" fmla="val 50000"/>
              <a:gd name="adj2" fmla="val 50000"/>
            </a:avLst>
          </a:prstGeom>
          <a:solidFill>
            <a:schemeClr val="bg1"/>
          </a:solidFill>
          <a:ln w="9525" algn="ctr">
            <a:solidFill>
              <a:schemeClr val="tx1"/>
            </a:solidFill>
            <a:round/>
            <a:headEnd/>
            <a:tailEnd/>
          </a:ln>
        </p:spPr>
        <p:txBody>
          <a:bodyPr rot="10800000"/>
          <a:lstStyle/>
          <a:p>
            <a:pPr eaLnBrk="0" hangingPunct="0">
              <a:spcBef>
                <a:spcPct val="0"/>
              </a:spcBef>
              <a:buClrTx/>
              <a:buSzTx/>
              <a:buFontTx/>
              <a:buNone/>
            </a:pPr>
            <a:endParaRPr lang="de-DE" sz="2400"/>
          </a:p>
        </p:txBody>
      </p:sp>
      <p:sp>
        <p:nvSpPr>
          <p:cNvPr id="16" name="TextBox 15"/>
          <p:cNvSpPr txBox="1">
            <a:spLocks noChangeArrowheads="1"/>
          </p:cNvSpPr>
          <p:nvPr/>
        </p:nvSpPr>
        <p:spPr bwMode="auto">
          <a:xfrm>
            <a:off x="5138523" y="3841690"/>
            <a:ext cx="1877437" cy="707886"/>
          </a:xfrm>
          <a:prstGeom prst="rect">
            <a:avLst/>
          </a:prstGeom>
          <a:noFill/>
          <a:ln w="9525">
            <a:noFill/>
            <a:miter lim="800000"/>
            <a:headEnd/>
            <a:tailEnd/>
          </a:ln>
        </p:spPr>
        <p:txBody>
          <a:bodyPr wrap="none">
            <a:spAutoFit/>
          </a:bodyPr>
          <a:lstStyle/>
          <a:p>
            <a:pPr algn="ctr" eaLnBrk="0" hangingPunct="0">
              <a:spcBef>
                <a:spcPct val="0"/>
              </a:spcBef>
              <a:buClrTx/>
              <a:buSzTx/>
              <a:buFontTx/>
              <a:buNone/>
            </a:pPr>
            <a:r>
              <a:rPr lang="en-US" sz="2000" dirty="0"/>
              <a:t>Digitalization</a:t>
            </a:r>
          </a:p>
          <a:p>
            <a:pPr algn="ctr" eaLnBrk="0" hangingPunct="0">
              <a:spcBef>
                <a:spcPct val="0"/>
              </a:spcBef>
              <a:buClrTx/>
              <a:buSzTx/>
              <a:buFontTx/>
              <a:buNone/>
            </a:pPr>
            <a:r>
              <a:rPr lang="en-US" sz="2000" dirty="0"/>
              <a:t>Infrastructure</a:t>
            </a:r>
          </a:p>
        </p:txBody>
      </p:sp>
      <p:sp>
        <p:nvSpPr>
          <p:cNvPr id="17" name="Text Box 13"/>
          <p:cNvSpPr txBox="1">
            <a:spLocks noChangeArrowheads="1"/>
          </p:cNvSpPr>
          <p:nvPr/>
        </p:nvSpPr>
        <p:spPr bwMode="auto">
          <a:xfrm>
            <a:off x="2256333" y="1804951"/>
            <a:ext cx="2398713" cy="701675"/>
          </a:xfrm>
          <a:prstGeom prst="rect">
            <a:avLst/>
          </a:prstGeom>
          <a:noFill/>
          <a:ln w="9525" algn="ctr">
            <a:noFill/>
            <a:miter lim="800000"/>
            <a:headEnd/>
            <a:tailEnd/>
          </a:ln>
          <a:effectLst/>
        </p:spPr>
        <p:txBody>
          <a:bodyPr>
            <a:spAutoFit/>
          </a:bodyPr>
          <a:lstStyle/>
          <a:p>
            <a:pPr algn="ctr" eaLnBrk="0" hangingPunct="0">
              <a:spcBef>
                <a:spcPct val="0"/>
              </a:spcBef>
              <a:buClrTx/>
              <a:buSzTx/>
              <a:buFontTx/>
              <a:buNone/>
            </a:pPr>
            <a:r>
              <a:rPr kumimoji="1" lang="en-US" sz="2000"/>
              <a:t>Power System Reliability</a:t>
            </a:r>
          </a:p>
        </p:txBody>
      </p:sp>
      <p:sp>
        <p:nvSpPr>
          <p:cNvPr id="18" name="Text Box 14"/>
          <p:cNvSpPr txBox="1">
            <a:spLocks noChangeArrowheads="1"/>
          </p:cNvSpPr>
          <p:nvPr/>
        </p:nvSpPr>
        <p:spPr bwMode="auto">
          <a:xfrm>
            <a:off x="7427354" y="1520788"/>
            <a:ext cx="2398712" cy="1006475"/>
          </a:xfrm>
          <a:prstGeom prst="rect">
            <a:avLst/>
          </a:prstGeom>
          <a:noFill/>
          <a:ln w="9525" algn="ctr">
            <a:noFill/>
            <a:miter lim="800000"/>
            <a:headEnd/>
            <a:tailEnd/>
          </a:ln>
          <a:effectLst/>
        </p:spPr>
        <p:txBody>
          <a:bodyPr>
            <a:spAutoFit/>
          </a:bodyPr>
          <a:lstStyle/>
          <a:p>
            <a:pPr algn="ctr" eaLnBrk="0" hangingPunct="0">
              <a:spcBef>
                <a:spcPct val="0"/>
              </a:spcBef>
              <a:buClrTx/>
              <a:buSzTx/>
              <a:buFontTx/>
              <a:buNone/>
            </a:pPr>
            <a:r>
              <a:rPr kumimoji="1" lang="en-US" sz="2000"/>
              <a:t>Critical Infrastructure Protection (CIP)</a:t>
            </a:r>
          </a:p>
        </p:txBody>
      </p:sp>
      <p:sp>
        <p:nvSpPr>
          <p:cNvPr id="8" name="Rectangle 7"/>
          <p:cNvSpPr/>
          <p:nvPr/>
        </p:nvSpPr>
        <p:spPr>
          <a:xfrm>
            <a:off x="2206774" y="6211158"/>
            <a:ext cx="8197822" cy="523220"/>
          </a:xfrm>
          <a:prstGeom prst="rect">
            <a:avLst/>
          </a:prstGeom>
        </p:spPr>
        <p:txBody>
          <a:bodyPr wrap="none">
            <a:spAutoFit/>
          </a:bodyPr>
          <a:lstStyle/>
          <a:p>
            <a:pPr>
              <a:spcBef>
                <a:spcPts val="600"/>
              </a:spcBef>
            </a:pPr>
            <a:r>
              <a:rPr lang="en-US" sz="2800" dirty="0"/>
              <a:t>Let’s not forget: The “R” in NERC stands for</a:t>
            </a:r>
            <a:r>
              <a:rPr lang="en-US" sz="2800" b="1" dirty="0"/>
              <a:t> Reliability! </a:t>
            </a:r>
          </a:p>
        </p:txBody>
      </p:sp>
      <p:sp>
        <p:nvSpPr>
          <p:cNvPr id="4" name="TextBox 3">
            <a:extLst>
              <a:ext uri="{FF2B5EF4-FFF2-40B4-BE49-F238E27FC236}">
                <a16:creationId xmlns:a16="http://schemas.microsoft.com/office/drawing/2014/main" id="{30A9BE64-0697-D741-882A-9CF8DED4BC12}"/>
              </a:ext>
            </a:extLst>
          </p:cNvPr>
          <p:cNvSpPr txBox="1"/>
          <p:nvPr/>
        </p:nvSpPr>
        <p:spPr bwMode="gray">
          <a:xfrm>
            <a:off x="10165976" y="5809129"/>
            <a:ext cx="0" cy="0"/>
          </a:xfrm>
          <a:prstGeom prst="rect">
            <a:avLst/>
          </a:prstGeom>
          <a:noFill/>
        </p:spPr>
        <p:txBody>
          <a:bodyPr wrap="none" lIns="72000" tIns="72000" rIns="72000" bIns="72000" rtlCol="0">
            <a:noAutofit/>
          </a:bodyPr>
          <a:lstStyle/>
          <a:p>
            <a:endParaRPr lang="en-US" sz="1400" dirty="0" err="1"/>
          </a:p>
        </p:txBody>
      </p:sp>
    </p:spTree>
    <p:extLst>
      <p:ext uri="{BB962C8B-B14F-4D97-AF65-F5344CB8AC3E}">
        <p14:creationId xmlns:p14="http://schemas.microsoft.com/office/powerpoint/2010/main" val="146412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idx="4294967295"/>
          </p:nvPr>
        </p:nvSpPr>
        <p:spPr>
          <a:xfrm>
            <a:off x="262558" y="557957"/>
            <a:ext cx="11557284" cy="1142851"/>
          </a:xfrm>
        </p:spPr>
        <p:txBody>
          <a:bodyPr>
            <a:normAutofit/>
          </a:bodyPr>
          <a:lstStyle/>
          <a:p>
            <a:pPr algn="l" eaLnBrk="1" hangingPunct="1"/>
            <a:r>
              <a:rPr lang="en-US" altLang="en-US" sz="2800" dirty="0"/>
              <a:t>Cultural Challenge: Enterprise IT vs. Control Systems OT</a:t>
            </a:r>
            <a:br>
              <a:rPr lang="en-US" altLang="en-US" sz="2800" dirty="0"/>
            </a:br>
            <a:r>
              <a:rPr lang="en-US" altLang="en-US" sz="2000" b="0" dirty="0"/>
              <a:t>A different set of challenges – Education, Awareness and Teamwork</a:t>
            </a:r>
          </a:p>
        </p:txBody>
      </p:sp>
      <p:graphicFrame>
        <p:nvGraphicFramePr>
          <p:cNvPr id="303145" name="Group 41"/>
          <p:cNvGraphicFramePr>
            <a:graphicFrameLocks noGrp="1"/>
          </p:cNvGraphicFramePr>
          <p:nvPr>
            <p:ph idx="4294967295"/>
            <p:extLst>
              <p:ext uri="{D42A27DB-BD31-4B8C-83A1-F6EECF244321}">
                <p14:modId xmlns:p14="http://schemas.microsoft.com/office/powerpoint/2010/main" val="103757472"/>
              </p:ext>
            </p:extLst>
          </p:nvPr>
        </p:nvGraphicFramePr>
        <p:xfrm>
          <a:off x="1342677" y="1448780"/>
          <a:ext cx="9613069" cy="4622631"/>
        </p:xfrm>
        <a:graphic>
          <a:graphicData uri="http://schemas.openxmlformats.org/drawingml/2006/table">
            <a:tbl>
              <a:tblPr/>
              <a:tblGrid>
                <a:gridCol w="2709607">
                  <a:extLst>
                    <a:ext uri="{9D8B030D-6E8A-4147-A177-3AD203B41FA5}">
                      <a16:colId xmlns:a16="http://schemas.microsoft.com/office/drawing/2014/main" val="20000"/>
                    </a:ext>
                  </a:extLst>
                </a:gridCol>
                <a:gridCol w="3451731">
                  <a:extLst>
                    <a:ext uri="{9D8B030D-6E8A-4147-A177-3AD203B41FA5}">
                      <a16:colId xmlns:a16="http://schemas.microsoft.com/office/drawing/2014/main" val="20001"/>
                    </a:ext>
                  </a:extLst>
                </a:gridCol>
                <a:gridCol w="3451731">
                  <a:extLst>
                    <a:ext uri="{9D8B030D-6E8A-4147-A177-3AD203B41FA5}">
                      <a16:colId xmlns:a16="http://schemas.microsoft.com/office/drawing/2014/main" val="20002"/>
                    </a:ext>
                  </a:extLst>
                </a:gridCol>
              </a:tblGrid>
              <a:tr h="373141">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endParaRPr kumimoji="1" lang="en-US" sz="1900" b="1" i="0" u="none" strike="noStrike" cap="none" normalizeH="0" baseline="0" dirty="0">
                        <a:ln>
                          <a:noFill/>
                        </a:ln>
                        <a:solidFill>
                          <a:schemeClr val="bg1"/>
                        </a:solidFill>
                        <a:effectLst/>
                        <a:latin typeface="Arial" pitchFamily="34" charset="0"/>
                        <a:cs typeface="Arial" pitchFamily="34" charset="0"/>
                      </a:endParaRPr>
                    </a:p>
                  </a:txBody>
                  <a:tcPr marL="71991" marR="71991" marT="35991" marB="359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80000"/>
                        <a:buFontTx/>
                        <a:buNone/>
                        <a:tabLst/>
                      </a:pPr>
                      <a:r>
                        <a:rPr kumimoji="1" lang="en-US" sz="2400" b="1" i="0" u="none" strike="noStrike" cap="none" normalizeH="0" baseline="0" dirty="0">
                          <a:ln>
                            <a:noFill/>
                          </a:ln>
                          <a:solidFill>
                            <a:schemeClr val="tx1"/>
                          </a:solidFill>
                          <a:effectLst/>
                          <a:latin typeface="Arial" pitchFamily="34" charset="0"/>
                          <a:cs typeface="Arial" pitchFamily="34" charset="0"/>
                        </a:rPr>
                        <a:t>Enterprise IT</a:t>
                      </a:r>
                    </a:p>
                  </a:txBody>
                  <a:tcPr marL="71991" marR="71991" marT="35991" marB="35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80000"/>
                        <a:buFontTx/>
                        <a:buNone/>
                        <a:tabLst/>
                      </a:pPr>
                      <a:r>
                        <a:rPr kumimoji="1" lang="en-US" sz="2400" b="1" i="0" u="none" strike="noStrike" cap="none" normalizeH="0" baseline="0" dirty="0">
                          <a:ln>
                            <a:noFill/>
                          </a:ln>
                          <a:solidFill>
                            <a:schemeClr val="tx1"/>
                          </a:solidFill>
                          <a:effectLst/>
                          <a:latin typeface="Arial" pitchFamily="34" charset="0"/>
                          <a:cs typeface="Arial" pitchFamily="34" charset="0"/>
                        </a:rPr>
                        <a:t>Control Systems OT</a:t>
                      </a:r>
                    </a:p>
                  </a:txBody>
                  <a:tcPr marL="71991" marR="71991" marT="35991" marB="359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684096">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100" b="1" i="0" u="none" strike="noStrike" cap="none" normalizeH="0" baseline="0" dirty="0">
                          <a:ln>
                            <a:noFill/>
                          </a:ln>
                          <a:solidFill>
                            <a:schemeClr val="bg1"/>
                          </a:solidFill>
                          <a:effectLst/>
                          <a:latin typeface="Arial" pitchFamily="34" charset="0"/>
                          <a:cs typeface="Arial" pitchFamily="34" charset="0"/>
                        </a:rPr>
                        <a:t>Primary object under protection</a:t>
                      </a:r>
                    </a:p>
                  </a:txBody>
                  <a:tcPr marL="71991" marR="71991" marT="35991" marB="359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Information</a:t>
                      </a:r>
                    </a:p>
                  </a:txBody>
                  <a:tcPr marL="71991" marR="71991" marT="35991" marB="35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Physical process</a:t>
                      </a:r>
                    </a:p>
                  </a:txBody>
                  <a:tcPr marL="71991" marR="71991" marT="35991" marB="359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5454">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100" b="1" i="0" u="none" strike="noStrike" cap="none" normalizeH="0" baseline="0" dirty="0">
                          <a:ln>
                            <a:noFill/>
                          </a:ln>
                          <a:solidFill>
                            <a:schemeClr val="bg1"/>
                          </a:solidFill>
                          <a:effectLst/>
                          <a:latin typeface="Arial" pitchFamily="34" charset="0"/>
                          <a:cs typeface="Arial" pitchFamily="34" charset="0"/>
                        </a:rPr>
                        <a:t>Primary risk impact</a:t>
                      </a:r>
                    </a:p>
                  </a:txBody>
                  <a:tcPr marL="71991" marR="71991" marT="35991" marB="359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Information disclosure, financial</a:t>
                      </a:r>
                    </a:p>
                  </a:txBody>
                  <a:tcPr marL="71991" marR="71991" marT="35991" marB="35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Safety, health, environment, financial</a:t>
                      </a:r>
                    </a:p>
                  </a:txBody>
                  <a:tcPr marL="71991" marR="71991" marT="35991" marB="359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4962">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100" b="1" i="0" u="none" strike="noStrike" cap="none" normalizeH="0" baseline="0" dirty="0">
                          <a:ln>
                            <a:noFill/>
                          </a:ln>
                          <a:solidFill>
                            <a:schemeClr val="bg1"/>
                          </a:solidFill>
                          <a:effectLst/>
                          <a:latin typeface="Arial" pitchFamily="34" charset="0"/>
                          <a:cs typeface="Arial" pitchFamily="34" charset="0"/>
                        </a:rPr>
                        <a:t>Main security objective</a:t>
                      </a:r>
                    </a:p>
                  </a:txBody>
                  <a:tcPr marL="71991" marR="71991" marT="35991" marB="359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Confidentiality</a:t>
                      </a:r>
                    </a:p>
                  </a:txBody>
                  <a:tcPr marL="71991" marR="71991" marT="35991" marB="35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Availability</a:t>
                      </a:r>
                    </a:p>
                  </a:txBody>
                  <a:tcPr marL="71991" marR="71991" marT="35991" marB="359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454">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100" b="1" i="0" u="none" strike="noStrike" cap="none" normalizeH="0" baseline="0" dirty="0">
                          <a:ln>
                            <a:noFill/>
                          </a:ln>
                          <a:solidFill>
                            <a:schemeClr val="bg1"/>
                          </a:solidFill>
                          <a:effectLst/>
                          <a:latin typeface="Arial" pitchFamily="34" charset="0"/>
                          <a:cs typeface="Arial" pitchFamily="34" charset="0"/>
                        </a:rPr>
                        <a:t>Security focus</a:t>
                      </a:r>
                    </a:p>
                  </a:txBody>
                  <a:tcPr marL="71991" marR="71991" marT="35991" marB="359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Central Servers</a:t>
                      </a:r>
                      <a:br>
                        <a:rPr kumimoji="1" lang="en-US" sz="2000" b="0" i="0" u="none" strike="noStrike" cap="none" normalizeH="0" baseline="0" dirty="0">
                          <a:ln>
                            <a:noFill/>
                          </a:ln>
                          <a:solidFill>
                            <a:schemeClr val="tx1"/>
                          </a:solidFill>
                          <a:effectLst/>
                          <a:latin typeface="Arial" pitchFamily="34" charset="0"/>
                          <a:cs typeface="Arial" pitchFamily="34" charset="0"/>
                        </a:rPr>
                      </a:br>
                      <a:r>
                        <a:rPr kumimoji="1" lang="en-US" sz="1600" b="0" i="0" u="none" strike="noStrike" cap="none" normalizeH="0" baseline="0" dirty="0">
                          <a:ln>
                            <a:noFill/>
                          </a:ln>
                          <a:solidFill>
                            <a:schemeClr val="accent1"/>
                          </a:solidFill>
                          <a:effectLst/>
                          <a:latin typeface="Arial" pitchFamily="34" charset="0"/>
                          <a:cs typeface="Arial" pitchFamily="34" charset="0"/>
                        </a:rPr>
                        <a:t>(fast CPU, lots of memory, …)</a:t>
                      </a:r>
                      <a:endParaRPr kumimoji="1" lang="en-US" sz="3200" b="0" i="0" u="none" strike="noStrike" cap="none" normalizeH="0" baseline="0" dirty="0">
                        <a:ln>
                          <a:noFill/>
                        </a:ln>
                        <a:solidFill>
                          <a:schemeClr val="tx1"/>
                        </a:solidFill>
                        <a:effectLst/>
                        <a:latin typeface="Arial" pitchFamily="34" charset="0"/>
                        <a:cs typeface="Arial" pitchFamily="34" charset="0"/>
                      </a:endParaRPr>
                    </a:p>
                  </a:txBody>
                  <a:tcPr marL="71991" marR="71991" marT="35991" marB="35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Distributed System</a:t>
                      </a:r>
                      <a:br>
                        <a:rPr kumimoji="1" lang="en-US" sz="2400" b="0" i="0" u="none" strike="noStrike" cap="none" normalizeH="0" baseline="0" dirty="0">
                          <a:ln>
                            <a:noFill/>
                          </a:ln>
                          <a:solidFill>
                            <a:schemeClr val="tx1"/>
                          </a:solidFill>
                          <a:effectLst/>
                          <a:latin typeface="Arial" pitchFamily="34" charset="0"/>
                          <a:cs typeface="Arial" pitchFamily="34" charset="0"/>
                        </a:rPr>
                      </a:br>
                      <a:r>
                        <a:rPr kumimoji="1" lang="en-US" sz="1600" b="0" i="0" u="none" strike="noStrike" cap="none" normalizeH="0" baseline="0" dirty="0">
                          <a:ln>
                            <a:noFill/>
                          </a:ln>
                          <a:solidFill>
                            <a:schemeClr val="accent1"/>
                          </a:solidFill>
                          <a:effectLst/>
                          <a:latin typeface="Arial" pitchFamily="34" charset="0"/>
                          <a:cs typeface="Arial" pitchFamily="34" charset="0"/>
                        </a:rPr>
                        <a:t>(possibly limited resources)</a:t>
                      </a:r>
                      <a:endParaRPr kumimoji="1" lang="en-US" sz="3200" b="0" i="0" u="none" strike="noStrike" cap="none" normalizeH="0" baseline="0" dirty="0">
                        <a:ln>
                          <a:noFill/>
                        </a:ln>
                        <a:solidFill>
                          <a:schemeClr val="tx1"/>
                        </a:solidFill>
                        <a:effectLst/>
                        <a:latin typeface="Arial" pitchFamily="34" charset="0"/>
                        <a:cs typeface="Arial" pitchFamily="34" charset="0"/>
                      </a:endParaRPr>
                    </a:p>
                  </a:txBody>
                  <a:tcPr marL="71991" marR="71991" marT="35991" marB="359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8939">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100" b="1" i="0" u="none" strike="noStrike" cap="none" normalizeH="0" baseline="0" dirty="0">
                          <a:ln>
                            <a:noFill/>
                          </a:ln>
                          <a:solidFill>
                            <a:schemeClr val="bg1"/>
                          </a:solidFill>
                          <a:effectLst/>
                          <a:latin typeface="Arial" pitchFamily="34" charset="0"/>
                          <a:cs typeface="Arial" pitchFamily="34" charset="0"/>
                        </a:rPr>
                        <a:t>Availability requirements</a:t>
                      </a:r>
                    </a:p>
                  </a:txBody>
                  <a:tcPr marL="71991" marR="71991" marT="35991" marB="359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95 – 99% </a:t>
                      </a:r>
                      <a:br>
                        <a:rPr kumimoji="1" lang="en-US" sz="2000" b="0" i="0" u="none" strike="noStrike" cap="none" normalizeH="0" baseline="0" dirty="0">
                          <a:ln>
                            <a:noFill/>
                          </a:ln>
                          <a:solidFill>
                            <a:schemeClr val="tx1"/>
                          </a:solidFill>
                          <a:effectLst/>
                          <a:latin typeface="Arial" pitchFamily="34" charset="0"/>
                          <a:cs typeface="Arial" pitchFamily="34" charset="0"/>
                        </a:rPr>
                      </a:br>
                      <a:r>
                        <a:rPr kumimoji="1" lang="en-US" sz="1200" b="0" i="0" u="none" strike="noStrike" cap="none" normalizeH="0" baseline="0" dirty="0">
                          <a:ln>
                            <a:noFill/>
                          </a:ln>
                          <a:solidFill>
                            <a:schemeClr val="accent1"/>
                          </a:solidFill>
                          <a:effectLst/>
                          <a:latin typeface="Arial" pitchFamily="34" charset="0"/>
                          <a:cs typeface="Arial" pitchFamily="34" charset="0"/>
                        </a:rPr>
                        <a:t>(accept. downtime/year: 18.25 - 3.65 days)</a:t>
                      </a:r>
                      <a:endParaRPr kumimoji="1" lang="en-US" sz="2400" b="0" i="0" u="none" strike="noStrike" cap="none" normalizeH="0" baseline="0" dirty="0">
                        <a:ln>
                          <a:noFill/>
                        </a:ln>
                        <a:solidFill>
                          <a:schemeClr val="accent1"/>
                        </a:solidFill>
                        <a:effectLst/>
                        <a:latin typeface="Arial" pitchFamily="34" charset="0"/>
                        <a:cs typeface="Arial" pitchFamily="34" charset="0"/>
                      </a:endParaRPr>
                    </a:p>
                  </a:txBody>
                  <a:tcPr marL="71991" marR="71991" marT="35991" marB="35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99.9 – 99.999%</a:t>
                      </a:r>
                      <a:br>
                        <a:rPr kumimoji="1" lang="en-US" sz="2000" b="0" i="0" u="none" strike="noStrike" cap="none" normalizeH="0" baseline="0" dirty="0">
                          <a:ln>
                            <a:noFill/>
                          </a:ln>
                          <a:solidFill>
                            <a:schemeClr val="tx1"/>
                          </a:solidFill>
                          <a:effectLst/>
                          <a:latin typeface="Arial" pitchFamily="34" charset="0"/>
                          <a:cs typeface="Arial" pitchFamily="34" charset="0"/>
                        </a:rPr>
                      </a:br>
                      <a:r>
                        <a:rPr kumimoji="1" lang="en-US" sz="1200" b="0" i="0" u="none" strike="noStrike" cap="none" normalizeH="0" baseline="0" dirty="0">
                          <a:ln>
                            <a:noFill/>
                          </a:ln>
                          <a:solidFill>
                            <a:schemeClr val="accent1"/>
                          </a:solidFill>
                          <a:effectLst/>
                          <a:latin typeface="Arial" pitchFamily="34" charset="0"/>
                          <a:cs typeface="Arial" pitchFamily="34" charset="0"/>
                        </a:rPr>
                        <a:t>(accept. </a:t>
                      </a:r>
                      <a:r>
                        <a:rPr kumimoji="1" lang="en-US" sz="1200" b="0" i="0" u="none" strike="noStrike" kern="1200" cap="none" normalizeH="0" baseline="0" dirty="0">
                          <a:ln>
                            <a:noFill/>
                          </a:ln>
                          <a:solidFill>
                            <a:schemeClr val="accent1"/>
                          </a:solidFill>
                          <a:effectLst/>
                          <a:latin typeface="Arial" pitchFamily="34" charset="0"/>
                          <a:ea typeface="+mn-ea"/>
                          <a:cs typeface="Arial" pitchFamily="34" charset="0"/>
                        </a:rPr>
                        <a:t>downtime/year: 8.76 </a:t>
                      </a:r>
                      <a:r>
                        <a:rPr kumimoji="1" lang="en-US" sz="1200" b="0" i="0" u="none" strike="noStrike" kern="1200" cap="none" normalizeH="0" baseline="0" dirty="0" err="1">
                          <a:ln>
                            <a:noFill/>
                          </a:ln>
                          <a:solidFill>
                            <a:schemeClr val="accent1"/>
                          </a:solidFill>
                          <a:effectLst/>
                          <a:latin typeface="Arial" pitchFamily="34" charset="0"/>
                          <a:ea typeface="+mn-ea"/>
                          <a:cs typeface="Arial" pitchFamily="34" charset="0"/>
                        </a:rPr>
                        <a:t>hrs</a:t>
                      </a:r>
                      <a:r>
                        <a:rPr kumimoji="1" lang="en-US" sz="1200" b="0" i="0" u="none" strike="noStrike" kern="1200" cap="none" normalizeH="0" baseline="0" dirty="0">
                          <a:ln>
                            <a:noFill/>
                          </a:ln>
                          <a:solidFill>
                            <a:schemeClr val="accent1"/>
                          </a:solidFill>
                          <a:effectLst/>
                          <a:latin typeface="Arial" pitchFamily="34" charset="0"/>
                          <a:ea typeface="+mn-ea"/>
                          <a:cs typeface="Arial" pitchFamily="34" charset="0"/>
                        </a:rPr>
                        <a:t> – 5.25 minutes)</a:t>
                      </a:r>
                    </a:p>
                  </a:txBody>
                  <a:tcPr marL="71991" marR="71991" marT="35991" marB="359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6499">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100" b="1" i="0" u="none" strike="noStrike" cap="none" normalizeH="0" baseline="0" dirty="0">
                          <a:ln>
                            <a:noFill/>
                          </a:ln>
                          <a:solidFill>
                            <a:schemeClr val="bg1"/>
                          </a:solidFill>
                          <a:effectLst/>
                          <a:latin typeface="Arial" pitchFamily="34" charset="0"/>
                          <a:cs typeface="Arial" pitchFamily="34" charset="0"/>
                        </a:rPr>
                        <a:t>Problem response</a:t>
                      </a:r>
                    </a:p>
                  </a:txBody>
                  <a:tcPr marL="71991" marR="71991" marT="35991" marB="359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Reboot, patching/upgrade, isolation</a:t>
                      </a:r>
                    </a:p>
                  </a:txBody>
                  <a:tcPr marL="71991" marR="71991" marT="35991" marB="35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80000"/>
                        <a:buFontTx/>
                        <a:buNone/>
                        <a:tabLst/>
                      </a:pPr>
                      <a:r>
                        <a:rPr kumimoji="1" lang="en-US" sz="2000" b="0" i="0" u="none" strike="noStrike" cap="none" normalizeH="0" baseline="0" dirty="0">
                          <a:ln>
                            <a:noFill/>
                          </a:ln>
                          <a:solidFill>
                            <a:schemeClr val="tx1"/>
                          </a:solidFill>
                          <a:effectLst/>
                          <a:latin typeface="Arial" pitchFamily="34" charset="0"/>
                          <a:cs typeface="Arial" pitchFamily="34" charset="0"/>
                        </a:rPr>
                        <a:t>Fault tolerance, online repair</a:t>
                      </a:r>
                    </a:p>
                  </a:txBody>
                  <a:tcPr marL="71991" marR="71991" marT="35991" marB="359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5814" name="Rectangle 63"/>
          <p:cNvSpPr>
            <a:spLocks noChangeArrowheads="1"/>
          </p:cNvSpPr>
          <p:nvPr/>
        </p:nvSpPr>
        <p:spPr bwMode="auto">
          <a:xfrm>
            <a:off x="1234666" y="4581128"/>
            <a:ext cx="9829092" cy="756084"/>
          </a:xfrm>
          <a:prstGeom prst="rect">
            <a:avLst/>
          </a:prstGeom>
          <a:solidFill>
            <a:schemeClr val="bg2">
              <a:lumMod val="40000"/>
              <a:lumOff val="60000"/>
              <a:alpha val="39000"/>
            </a:schemeClr>
          </a:solidFill>
          <a:ln w="41275" algn="ctr">
            <a:solidFill>
              <a:srgbClr val="CC0000"/>
            </a:solidFill>
            <a:miter lim="800000"/>
            <a:headEnd/>
            <a:tailEnd/>
          </a:ln>
          <a:extLst/>
        </p:spPr>
        <p:txBody>
          <a:bodyPr wrap="none" lIns="0" tIns="0" rIns="0" bIns="0" anchor="ctr"/>
          <a:lstStyle>
            <a:lvl1pPr>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1pPr>
            <a:lvl2pPr marL="742950" indent="-28575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2pPr>
            <a:lvl3pPr marL="11430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3pPr>
            <a:lvl4pPr marL="16002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4pPr>
            <a:lvl5pPr marL="20574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5pPr>
            <a:lvl6pPr marL="25146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6pPr>
            <a:lvl7pPr marL="29718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7pPr>
            <a:lvl8pPr marL="34290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8pPr>
            <a:lvl9pPr marL="38862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89658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303275" y="951783"/>
            <a:ext cx="11648389" cy="504000"/>
          </a:xfrm>
        </p:spPr>
        <p:txBody>
          <a:bodyPr/>
          <a:lstStyle/>
          <a:p>
            <a:r>
              <a:rPr lang="en-US" sz="2800" dirty="0">
                <a:latin typeface="+mj-lt"/>
                <a:ea typeface="+mj-ea"/>
                <a:cs typeface="+mj-cs"/>
              </a:rPr>
              <a:t>Unauthorized access and attacks</a:t>
            </a:r>
          </a:p>
        </p:txBody>
      </p:sp>
      <p:sp>
        <p:nvSpPr>
          <p:cNvPr id="3" name="Title 2"/>
          <p:cNvSpPr>
            <a:spLocks noGrp="1"/>
          </p:cNvSpPr>
          <p:nvPr>
            <p:ph type="title"/>
          </p:nvPr>
        </p:nvSpPr>
        <p:spPr>
          <a:xfrm>
            <a:off x="298562" y="548680"/>
            <a:ext cx="11648389" cy="410899"/>
          </a:xfrm>
        </p:spPr>
        <p:txBody>
          <a:bodyPr/>
          <a:lstStyle/>
          <a:p>
            <a:r>
              <a:rPr lang="en-US" sz="2800" dirty="0"/>
              <a:t>Growing Cybersecurity Threats</a:t>
            </a:r>
          </a:p>
        </p:txBody>
      </p:sp>
      <p:sp>
        <p:nvSpPr>
          <p:cNvPr id="8" name="Rectangle 7"/>
          <p:cNvSpPr/>
          <p:nvPr/>
        </p:nvSpPr>
        <p:spPr bwMode="auto">
          <a:xfrm>
            <a:off x="5496404" y="2088374"/>
            <a:ext cx="6116945" cy="3655575"/>
          </a:xfrm>
          <a:prstGeom prst="rect">
            <a:avLst/>
          </a:prstGeom>
          <a:noFill/>
          <a:ln w="44450" cap="flat" cmpd="sng" algn="ctr">
            <a:solidFill>
              <a:schemeClr val="accent1">
                <a:lumMod val="40000"/>
                <a:lumOff val="60000"/>
              </a:schemeClr>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182563" indent="-182563">
              <a:buClr>
                <a:srgbClr val="002897"/>
              </a:buClr>
            </a:pPr>
            <a:endParaRPr lang="en-US">
              <a:solidFill>
                <a:srgbClr val="000000"/>
              </a:solidFill>
            </a:endParaRPr>
          </a:p>
        </p:txBody>
      </p:sp>
      <p:sp>
        <p:nvSpPr>
          <p:cNvPr id="9" name="Rectangle 8"/>
          <p:cNvSpPr/>
          <p:nvPr/>
        </p:nvSpPr>
        <p:spPr bwMode="auto">
          <a:xfrm>
            <a:off x="5365951" y="1974419"/>
            <a:ext cx="6380572" cy="4036461"/>
          </a:xfrm>
          <a:prstGeom prst="rect">
            <a:avLst/>
          </a:prstGeom>
          <a:noFill/>
          <a:ln w="44450" cap="flat" cmpd="sng" algn="ctr">
            <a:solidFill>
              <a:schemeClr val="accent2">
                <a:lumMod val="60000"/>
                <a:lumOff val="40000"/>
              </a:schemeClr>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182563" indent="-182563">
              <a:buClr>
                <a:srgbClr val="002897"/>
              </a:buClr>
            </a:pPr>
            <a:endParaRPr lang="en-US">
              <a:solidFill>
                <a:srgbClr val="000000"/>
              </a:solidFill>
            </a:endParaRPr>
          </a:p>
        </p:txBody>
      </p:sp>
      <p:cxnSp>
        <p:nvCxnSpPr>
          <p:cNvPr id="10" name="Straight Connector 9"/>
          <p:cNvCxnSpPr/>
          <p:nvPr/>
        </p:nvCxnSpPr>
        <p:spPr>
          <a:xfrm>
            <a:off x="5771388" y="3723963"/>
            <a:ext cx="2688115" cy="0"/>
          </a:xfrm>
          <a:prstGeom prst="line">
            <a:avLst/>
          </a:prstGeom>
          <a:ln w="19050"/>
        </p:spPr>
        <p:style>
          <a:lnRef idx="1">
            <a:schemeClr val="accent4"/>
          </a:lnRef>
          <a:fillRef idx="0">
            <a:schemeClr val="accent4"/>
          </a:fillRef>
          <a:effectRef idx="0">
            <a:schemeClr val="accent4"/>
          </a:effectRef>
          <a:fontRef idx="minor">
            <a:schemeClr val="tx1"/>
          </a:fontRef>
        </p:style>
      </p:cxnSp>
      <p:grpSp>
        <p:nvGrpSpPr>
          <p:cNvPr id="11" name="Gruppieren 5"/>
          <p:cNvGrpSpPr/>
          <p:nvPr/>
        </p:nvGrpSpPr>
        <p:grpSpPr>
          <a:xfrm flipH="1">
            <a:off x="7193717" y="2863807"/>
            <a:ext cx="227862" cy="526884"/>
            <a:chOff x="6737188" y="2648107"/>
            <a:chExt cx="259948" cy="601078"/>
          </a:xfrm>
        </p:grpSpPr>
        <p:sp>
          <p:nvSpPr>
            <p:cNvPr id="12" name="AutoShape 3"/>
            <p:cNvSpPr>
              <a:spLocks noChangeAspect="1" noChangeArrowheads="1" noTextEdit="1"/>
            </p:cNvSpPr>
            <p:nvPr/>
          </p:nvSpPr>
          <p:spPr bwMode="auto">
            <a:xfrm>
              <a:off x="6741863" y="2665257"/>
              <a:ext cx="250598" cy="56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13" name="Rectangle 5"/>
            <p:cNvSpPr>
              <a:spLocks noChangeArrowheads="1"/>
            </p:cNvSpPr>
            <p:nvPr/>
          </p:nvSpPr>
          <p:spPr bwMode="auto">
            <a:xfrm>
              <a:off x="6737188" y="2648107"/>
              <a:ext cx="259948" cy="601078"/>
            </a:xfrm>
            <a:prstGeom prst="rect">
              <a:avLst/>
            </a:prstGeom>
            <a:solidFill>
              <a:srgbClr val="FFFFFF"/>
            </a:solid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14" name="Rectangle 6"/>
            <p:cNvSpPr>
              <a:spLocks noChangeArrowheads="1"/>
            </p:cNvSpPr>
            <p:nvPr/>
          </p:nvSpPr>
          <p:spPr bwMode="auto">
            <a:xfrm>
              <a:off x="6761883" y="2744647"/>
              <a:ext cx="210558" cy="57989"/>
            </a:xfrm>
            <a:prstGeom prst="rect">
              <a:avLst/>
            </a:prstGeom>
            <a:solidFill>
              <a:srgbClr val="FFFFFF"/>
            </a:solidFill>
            <a:ln w="9525">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15" name="Rectangle 7"/>
            <p:cNvSpPr>
              <a:spLocks noChangeArrowheads="1"/>
            </p:cNvSpPr>
            <p:nvPr/>
          </p:nvSpPr>
          <p:spPr bwMode="auto">
            <a:xfrm>
              <a:off x="6761883" y="2744647"/>
              <a:ext cx="210558" cy="17949"/>
            </a:xfrm>
            <a:prstGeom prst="rect">
              <a:avLst/>
            </a:prstGeom>
            <a:solidFill>
              <a:srgbClr val="FFFFFF"/>
            </a:solidFill>
            <a:ln w="9525">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16" name="Rectangle 8"/>
            <p:cNvSpPr>
              <a:spLocks noChangeArrowheads="1"/>
            </p:cNvSpPr>
            <p:nvPr/>
          </p:nvSpPr>
          <p:spPr bwMode="auto">
            <a:xfrm>
              <a:off x="6952421" y="2688038"/>
              <a:ext cx="20020" cy="20020"/>
            </a:xfrm>
            <a:prstGeom prst="rect">
              <a:avLst/>
            </a:prstGeom>
            <a:noFill/>
            <a:ln w="9525">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17" name="Rectangle 9"/>
            <p:cNvSpPr>
              <a:spLocks noChangeArrowheads="1"/>
            </p:cNvSpPr>
            <p:nvPr/>
          </p:nvSpPr>
          <p:spPr bwMode="auto">
            <a:xfrm>
              <a:off x="6919974" y="2688038"/>
              <a:ext cx="20020" cy="20020"/>
            </a:xfrm>
            <a:prstGeom prst="rect">
              <a:avLst/>
            </a:prstGeom>
            <a:noFill/>
            <a:ln w="9525">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18" name="Rectangle 10"/>
            <p:cNvSpPr>
              <a:spLocks noChangeArrowheads="1"/>
            </p:cNvSpPr>
            <p:nvPr/>
          </p:nvSpPr>
          <p:spPr bwMode="auto">
            <a:xfrm>
              <a:off x="6761883" y="2688038"/>
              <a:ext cx="9665" cy="8974"/>
            </a:xfrm>
            <a:prstGeom prst="rect">
              <a:avLst/>
            </a:prstGeom>
            <a:noFill/>
            <a:ln w="9525">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19" name="Rectangle 11"/>
            <p:cNvSpPr>
              <a:spLocks noChangeArrowheads="1"/>
            </p:cNvSpPr>
            <p:nvPr/>
          </p:nvSpPr>
          <p:spPr bwMode="auto">
            <a:xfrm>
              <a:off x="6781213" y="2688038"/>
              <a:ext cx="9665" cy="8974"/>
            </a:xfrm>
            <a:prstGeom prst="rect">
              <a:avLst/>
            </a:prstGeom>
            <a:noFill/>
            <a:ln w="9525">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0" name="Line 12"/>
            <p:cNvSpPr>
              <a:spLocks noChangeShapeType="1"/>
            </p:cNvSpPr>
            <p:nvPr/>
          </p:nvSpPr>
          <p:spPr bwMode="auto">
            <a:xfrm>
              <a:off x="6759812" y="2728078"/>
              <a:ext cx="212629"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1" name="Line 13"/>
            <p:cNvSpPr>
              <a:spLocks noChangeShapeType="1"/>
            </p:cNvSpPr>
            <p:nvPr/>
          </p:nvSpPr>
          <p:spPr bwMode="auto">
            <a:xfrm>
              <a:off x="6759812" y="2821966"/>
              <a:ext cx="212629"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 name="Line 14"/>
            <p:cNvSpPr>
              <a:spLocks noChangeShapeType="1"/>
            </p:cNvSpPr>
            <p:nvPr/>
          </p:nvSpPr>
          <p:spPr bwMode="auto">
            <a:xfrm>
              <a:off x="6759812" y="3038154"/>
              <a:ext cx="212629"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 name="Line 15"/>
            <p:cNvSpPr>
              <a:spLocks noChangeShapeType="1"/>
            </p:cNvSpPr>
            <p:nvPr/>
          </p:nvSpPr>
          <p:spPr bwMode="auto">
            <a:xfrm>
              <a:off x="6913070" y="3056104"/>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4" name="Line 17"/>
            <p:cNvSpPr>
              <a:spLocks noChangeShapeType="1"/>
            </p:cNvSpPr>
            <p:nvPr/>
          </p:nvSpPr>
          <p:spPr bwMode="auto">
            <a:xfrm>
              <a:off x="6875792" y="3056104"/>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5" name="Line 19"/>
            <p:cNvSpPr>
              <a:spLocks noChangeShapeType="1"/>
            </p:cNvSpPr>
            <p:nvPr/>
          </p:nvSpPr>
          <p:spPr bwMode="auto">
            <a:xfrm>
              <a:off x="6840583" y="3056104"/>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6" name="Line 21"/>
            <p:cNvSpPr>
              <a:spLocks noChangeShapeType="1"/>
            </p:cNvSpPr>
            <p:nvPr/>
          </p:nvSpPr>
          <p:spPr bwMode="auto">
            <a:xfrm>
              <a:off x="6803304" y="3056106"/>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7" name="Line 16"/>
            <p:cNvSpPr>
              <a:spLocks noChangeShapeType="1"/>
            </p:cNvSpPr>
            <p:nvPr/>
          </p:nvSpPr>
          <p:spPr bwMode="auto">
            <a:xfrm>
              <a:off x="6768915" y="3056104"/>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grpSp>
      <p:sp>
        <p:nvSpPr>
          <p:cNvPr id="28" name="Cloud 27"/>
          <p:cNvSpPr/>
          <p:nvPr/>
        </p:nvSpPr>
        <p:spPr>
          <a:xfrm>
            <a:off x="6759276" y="1422704"/>
            <a:ext cx="2609478" cy="444724"/>
          </a:xfrm>
          <a:prstGeom prst="cloud">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rgbClr val="002897"/>
              </a:buClr>
            </a:pPr>
            <a:endParaRPr lang="en-US" dirty="0">
              <a:solidFill>
                <a:srgbClr val="000000"/>
              </a:solidFill>
              <a:cs typeface="Arial" pitchFamily="34" charset="0"/>
            </a:endParaRPr>
          </a:p>
        </p:txBody>
      </p:sp>
      <p:grpSp>
        <p:nvGrpSpPr>
          <p:cNvPr id="29" name="Group 28"/>
          <p:cNvGrpSpPr/>
          <p:nvPr/>
        </p:nvGrpSpPr>
        <p:grpSpPr>
          <a:xfrm>
            <a:off x="8384088" y="2449423"/>
            <a:ext cx="694649" cy="649882"/>
            <a:chOff x="3373038" y="1861507"/>
            <a:chExt cx="694649" cy="649882"/>
          </a:xfrm>
        </p:grpSpPr>
        <p:sp>
          <p:nvSpPr>
            <p:cNvPr id="30" name="Freeform 5"/>
            <p:cNvSpPr>
              <a:spLocks noEditPoints="1"/>
            </p:cNvSpPr>
            <p:nvPr/>
          </p:nvSpPr>
          <p:spPr bwMode="auto">
            <a:xfrm>
              <a:off x="3373038" y="1861507"/>
              <a:ext cx="694649" cy="510953"/>
            </a:xfrm>
            <a:custGeom>
              <a:avLst/>
              <a:gdLst>
                <a:gd name="T0" fmla="*/ 174 w 450"/>
                <a:gd name="T1" fmla="*/ 331 h 331"/>
                <a:gd name="T2" fmla="*/ 7 w 450"/>
                <a:gd name="T3" fmla="*/ 331 h 331"/>
                <a:gd name="T4" fmla="*/ 0 w 450"/>
                <a:gd name="T5" fmla="*/ 323 h 331"/>
                <a:gd name="T6" fmla="*/ 0 w 450"/>
                <a:gd name="T7" fmla="*/ 8 h 331"/>
                <a:gd name="T8" fmla="*/ 7 w 450"/>
                <a:gd name="T9" fmla="*/ 0 h 331"/>
                <a:gd name="T10" fmla="*/ 442 w 450"/>
                <a:gd name="T11" fmla="*/ 0 h 331"/>
                <a:gd name="T12" fmla="*/ 450 w 450"/>
                <a:gd name="T13" fmla="*/ 8 h 331"/>
                <a:gd name="T14" fmla="*/ 450 w 450"/>
                <a:gd name="T15" fmla="*/ 323 h 331"/>
                <a:gd name="T16" fmla="*/ 442 w 450"/>
                <a:gd name="T17" fmla="*/ 331 h 331"/>
                <a:gd name="T18" fmla="*/ 276 w 450"/>
                <a:gd name="T19" fmla="*/ 331 h 331"/>
                <a:gd name="T20" fmla="*/ 174 w 450"/>
                <a:gd name="T21" fmla="*/ 331 h 331"/>
                <a:gd name="T22" fmla="*/ 174 w 450"/>
                <a:gd name="T23" fmla="*/ 331 h 331"/>
                <a:gd name="T24" fmla="*/ 276 w 450"/>
                <a:gd name="T25" fmla="*/ 331 h 331"/>
                <a:gd name="T26" fmla="*/ 174 w 450"/>
                <a:gd name="T27"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331">
                  <a:moveTo>
                    <a:pt x="174" y="331"/>
                  </a:moveTo>
                  <a:lnTo>
                    <a:pt x="7" y="331"/>
                  </a:lnTo>
                  <a:lnTo>
                    <a:pt x="0" y="323"/>
                  </a:lnTo>
                  <a:lnTo>
                    <a:pt x="0" y="8"/>
                  </a:lnTo>
                  <a:lnTo>
                    <a:pt x="7" y="0"/>
                  </a:lnTo>
                  <a:lnTo>
                    <a:pt x="442" y="0"/>
                  </a:lnTo>
                  <a:lnTo>
                    <a:pt x="450" y="8"/>
                  </a:lnTo>
                  <a:lnTo>
                    <a:pt x="450" y="323"/>
                  </a:lnTo>
                  <a:lnTo>
                    <a:pt x="442" y="331"/>
                  </a:lnTo>
                  <a:lnTo>
                    <a:pt x="276" y="331"/>
                  </a:lnTo>
                  <a:lnTo>
                    <a:pt x="174" y="331"/>
                  </a:lnTo>
                  <a:close/>
                  <a:moveTo>
                    <a:pt x="174" y="331"/>
                  </a:moveTo>
                  <a:lnTo>
                    <a:pt x="276" y="331"/>
                  </a:lnTo>
                  <a:lnTo>
                    <a:pt x="174"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1" name="Freeform 6"/>
            <p:cNvSpPr>
              <a:spLocks/>
            </p:cNvSpPr>
            <p:nvPr/>
          </p:nvSpPr>
          <p:spPr bwMode="auto">
            <a:xfrm>
              <a:off x="3373038" y="1861507"/>
              <a:ext cx="694649" cy="510953"/>
            </a:xfrm>
            <a:custGeom>
              <a:avLst/>
              <a:gdLst>
                <a:gd name="T0" fmla="*/ 174 w 450"/>
                <a:gd name="T1" fmla="*/ 331 h 331"/>
                <a:gd name="T2" fmla="*/ 7 w 450"/>
                <a:gd name="T3" fmla="*/ 331 h 331"/>
                <a:gd name="T4" fmla="*/ 0 w 450"/>
                <a:gd name="T5" fmla="*/ 323 h 331"/>
                <a:gd name="T6" fmla="*/ 0 w 450"/>
                <a:gd name="T7" fmla="*/ 8 h 331"/>
                <a:gd name="T8" fmla="*/ 7 w 450"/>
                <a:gd name="T9" fmla="*/ 0 h 331"/>
                <a:gd name="T10" fmla="*/ 442 w 450"/>
                <a:gd name="T11" fmla="*/ 0 h 331"/>
                <a:gd name="T12" fmla="*/ 450 w 450"/>
                <a:gd name="T13" fmla="*/ 8 h 331"/>
                <a:gd name="T14" fmla="*/ 450 w 450"/>
                <a:gd name="T15" fmla="*/ 323 h 331"/>
                <a:gd name="T16" fmla="*/ 442 w 450"/>
                <a:gd name="T17" fmla="*/ 331 h 331"/>
                <a:gd name="T18" fmla="*/ 276 w 450"/>
                <a:gd name="T19"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31">
                  <a:moveTo>
                    <a:pt x="174" y="331"/>
                  </a:moveTo>
                  <a:lnTo>
                    <a:pt x="7" y="331"/>
                  </a:lnTo>
                  <a:lnTo>
                    <a:pt x="0" y="323"/>
                  </a:lnTo>
                  <a:lnTo>
                    <a:pt x="0" y="8"/>
                  </a:lnTo>
                  <a:lnTo>
                    <a:pt x="7" y="0"/>
                  </a:lnTo>
                  <a:lnTo>
                    <a:pt x="442" y="0"/>
                  </a:lnTo>
                  <a:lnTo>
                    <a:pt x="450" y="8"/>
                  </a:lnTo>
                  <a:lnTo>
                    <a:pt x="450" y="323"/>
                  </a:lnTo>
                  <a:lnTo>
                    <a:pt x="442" y="331"/>
                  </a:lnTo>
                  <a:lnTo>
                    <a:pt x="276" y="331"/>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2" name="Line 7"/>
            <p:cNvSpPr>
              <a:spLocks noChangeShapeType="1"/>
            </p:cNvSpPr>
            <p:nvPr/>
          </p:nvSpPr>
          <p:spPr bwMode="auto">
            <a:xfrm>
              <a:off x="3641635" y="2372460"/>
              <a:ext cx="157454" cy="0"/>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3" name="Line 9"/>
            <p:cNvSpPr>
              <a:spLocks noChangeShapeType="1"/>
            </p:cNvSpPr>
            <p:nvPr/>
          </p:nvSpPr>
          <p:spPr bwMode="auto">
            <a:xfrm>
              <a:off x="3720363" y="2372460"/>
              <a:ext cx="0" cy="138929"/>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4" name="Line 10"/>
            <p:cNvSpPr>
              <a:spLocks noChangeShapeType="1"/>
            </p:cNvSpPr>
            <p:nvPr/>
          </p:nvSpPr>
          <p:spPr bwMode="auto">
            <a:xfrm>
              <a:off x="3582977" y="2511389"/>
              <a:ext cx="274773" cy="0"/>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5" name="Rectangle 8"/>
            <p:cNvSpPr>
              <a:spLocks noChangeArrowheads="1"/>
            </p:cNvSpPr>
            <p:nvPr/>
          </p:nvSpPr>
          <p:spPr bwMode="auto">
            <a:xfrm>
              <a:off x="3431698" y="1921709"/>
              <a:ext cx="577331" cy="365849"/>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6" name="Line 11"/>
            <p:cNvSpPr>
              <a:spLocks noChangeShapeType="1"/>
            </p:cNvSpPr>
            <p:nvPr/>
          </p:nvSpPr>
          <p:spPr bwMode="auto">
            <a:xfrm>
              <a:off x="3484182" y="1992717"/>
              <a:ext cx="461556"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7" name="Line 12"/>
            <p:cNvSpPr>
              <a:spLocks noChangeShapeType="1"/>
            </p:cNvSpPr>
            <p:nvPr/>
          </p:nvSpPr>
          <p:spPr bwMode="auto">
            <a:xfrm>
              <a:off x="3545929" y="1992717"/>
              <a:ext cx="0" cy="98794"/>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8" name="Freeform 13"/>
            <p:cNvSpPr>
              <a:spLocks/>
            </p:cNvSpPr>
            <p:nvPr/>
          </p:nvSpPr>
          <p:spPr bwMode="auto">
            <a:xfrm>
              <a:off x="3532037" y="2076076"/>
              <a:ext cx="29330" cy="29330"/>
            </a:xfrm>
            <a:custGeom>
              <a:avLst/>
              <a:gdLst>
                <a:gd name="T0" fmla="*/ 0 w 19"/>
                <a:gd name="T1" fmla="*/ 10 h 19"/>
                <a:gd name="T2" fmla="*/ 0 w 19"/>
                <a:gd name="T3" fmla="*/ 10 h 19"/>
                <a:gd name="T4" fmla="*/ 0 w 19"/>
                <a:gd name="T5" fmla="*/ 14 h 19"/>
                <a:gd name="T6" fmla="*/ 2 w 19"/>
                <a:gd name="T7" fmla="*/ 16 h 19"/>
                <a:gd name="T8" fmla="*/ 5 w 19"/>
                <a:gd name="T9" fmla="*/ 19 h 19"/>
                <a:gd name="T10" fmla="*/ 9 w 19"/>
                <a:gd name="T11" fmla="*/ 19 h 19"/>
                <a:gd name="T12" fmla="*/ 9 w 19"/>
                <a:gd name="T13" fmla="*/ 19 h 19"/>
                <a:gd name="T14" fmla="*/ 12 w 19"/>
                <a:gd name="T15" fmla="*/ 19 h 19"/>
                <a:gd name="T16" fmla="*/ 16 w 19"/>
                <a:gd name="T17" fmla="*/ 16 h 19"/>
                <a:gd name="T18" fmla="*/ 18 w 19"/>
                <a:gd name="T19" fmla="*/ 14 h 19"/>
                <a:gd name="T20" fmla="*/ 19 w 19"/>
                <a:gd name="T21" fmla="*/ 10 h 19"/>
                <a:gd name="T22" fmla="*/ 19 w 19"/>
                <a:gd name="T23" fmla="*/ 10 h 19"/>
                <a:gd name="T24" fmla="*/ 18 w 19"/>
                <a:gd name="T25" fmla="*/ 6 h 19"/>
                <a:gd name="T26" fmla="*/ 16 w 19"/>
                <a:gd name="T27" fmla="*/ 2 h 19"/>
                <a:gd name="T28" fmla="*/ 12 w 19"/>
                <a:gd name="T29" fmla="*/ 1 h 19"/>
                <a:gd name="T30" fmla="*/ 9 w 19"/>
                <a:gd name="T31" fmla="*/ 0 h 19"/>
                <a:gd name="T32" fmla="*/ 9 w 19"/>
                <a:gd name="T33" fmla="*/ 0 h 19"/>
                <a:gd name="T34" fmla="*/ 5 w 19"/>
                <a:gd name="T35" fmla="*/ 1 h 19"/>
                <a:gd name="T36" fmla="*/ 2 w 19"/>
                <a:gd name="T37" fmla="*/ 2 h 19"/>
                <a:gd name="T38" fmla="*/ 0 w 19"/>
                <a:gd name="T39" fmla="*/ 6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0" y="14"/>
                  </a:lnTo>
                  <a:lnTo>
                    <a:pt x="2" y="16"/>
                  </a:lnTo>
                  <a:lnTo>
                    <a:pt x="5" y="19"/>
                  </a:lnTo>
                  <a:lnTo>
                    <a:pt x="9" y="19"/>
                  </a:lnTo>
                  <a:lnTo>
                    <a:pt x="9" y="19"/>
                  </a:lnTo>
                  <a:lnTo>
                    <a:pt x="12" y="19"/>
                  </a:lnTo>
                  <a:lnTo>
                    <a:pt x="16" y="16"/>
                  </a:lnTo>
                  <a:lnTo>
                    <a:pt x="18" y="14"/>
                  </a:lnTo>
                  <a:lnTo>
                    <a:pt x="19" y="10"/>
                  </a:lnTo>
                  <a:lnTo>
                    <a:pt x="19" y="10"/>
                  </a:lnTo>
                  <a:lnTo>
                    <a:pt x="18" y="6"/>
                  </a:lnTo>
                  <a:lnTo>
                    <a:pt x="16" y="2"/>
                  </a:lnTo>
                  <a:lnTo>
                    <a:pt x="12" y="1"/>
                  </a:lnTo>
                  <a:lnTo>
                    <a:pt x="9" y="0"/>
                  </a:lnTo>
                  <a:lnTo>
                    <a:pt x="9" y="0"/>
                  </a:lnTo>
                  <a:lnTo>
                    <a:pt x="5" y="1"/>
                  </a:lnTo>
                  <a:lnTo>
                    <a:pt x="2" y="2"/>
                  </a:lnTo>
                  <a:lnTo>
                    <a:pt x="0" y="6"/>
                  </a:lnTo>
                  <a:lnTo>
                    <a:pt x="0" y="10"/>
                  </a:lnTo>
                  <a:lnTo>
                    <a:pt x="0" y="10"/>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9" name="Line 14"/>
            <p:cNvSpPr>
              <a:spLocks noChangeShapeType="1"/>
            </p:cNvSpPr>
            <p:nvPr/>
          </p:nvSpPr>
          <p:spPr bwMode="auto">
            <a:xfrm>
              <a:off x="3545929" y="2071446"/>
              <a:ext cx="0" cy="112688"/>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0" name="Freeform 15"/>
            <p:cNvSpPr>
              <a:spLocks/>
            </p:cNvSpPr>
            <p:nvPr/>
          </p:nvSpPr>
          <p:spPr bwMode="auto">
            <a:xfrm>
              <a:off x="3532037" y="2167153"/>
              <a:ext cx="29330" cy="29330"/>
            </a:xfrm>
            <a:custGeom>
              <a:avLst/>
              <a:gdLst>
                <a:gd name="T0" fmla="*/ 0 w 19"/>
                <a:gd name="T1" fmla="*/ 9 h 19"/>
                <a:gd name="T2" fmla="*/ 0 w 19"/>
                <a:gd name="T3" fmla="*/ 9 h 19"/>
                <a:gd name="T4" fmla="*/ 0 w 19"/>
                <a:gd name="T5" fmla="*/ 13 h 19"/>
                <a:gd name="T6" fmla="*/ 2 w 19"/>
                <a:gd name="T7" fmla="*/ 17 h 19"/>
                <a:gd name="T8" fmla="*/ 5 w 19"/>
                <a:gd name="T9" fmla="*/ 18 h 19"/>
                <a:gd name="T10" fmla="*/ 9 w 19"/>
                <a:gd name="T11" fmla="*/ 19 h 19"/>
                <a:gd name="T12" fmla="*/ 9 w 19"/>
                <a:gd name="T13" fmla="*/ 19 h 19"/>
                <a:gd name="T14" fmla="*/ 12 w 19"/>
                <a:gd name="T15" fmla="*/ 18 h 19"/>
                <a:gd name="T16" fmla="*/ 16 w 19"/>
                <a:gd name="T17" fmla="*/ 17 h 19"/>
                <a:gd name="T18" fmla="*/ 18 w 19"/>
                <a:gd name="T19" fmla="*/ 13 h 19"/>
                <a:gd name="T20" fmla="*/ 19 w 19"/>
                <a:gd name="T21" fmla="*/ 9 h 19"/>
                <a:gd name="T22" fmla="*/ 19 w 19"/>
                <a:gd name="T23" fmla="*/ 9 h 19"/>
                <a:gd name="T24" fmla="*/ 18 w 19"/>
                <a:gd name="T25" fmla="*/ 6 h 19"/>
                <a:gd name="T26" fmla="*/ 16 w 19"/>
                <a:gd name="T27" fmla="*/ 3 h 19"/>
                <a:gd name="T28" fmla="*/ 12 w 19"/>
                <a:gd name="T29" fmla="*/ 0 h 19"/>
                <a:gd name="T30" fmla="*/ 9 w 19"/>
                <a:gd name="T31" fmla="*/ 0 h 19"/>
                <a:gd name="T32" fmla="*/ 9 w 19"/>
                <a:gd name="T33" fmla="*/ 0 h 19"/>
                <a:gd name="T34" fmla="*/ 5 w 19"/>
                <a:gd name="T35" fmla="*/ 0 h 19"/>
                <a:gd name="T36" fmla="*/ 2 w 19"/>
                <a:gd name="T37" fmla="*/ 3 h 19"/>
                <a:gd name="T38" fmla="*/ 0 w 19"/>
                <a:gd name="T39" fmla="*/ 6 h 19"/>
                <a:gd name="T40" fmla="*/ 0 w 19"/>
                <a:gd name="T41" fmla="*/ 9 h 19"/>
                <a:gd name="T42" fmla="*/ 0 w 19"/>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9"/>
                  </a:moveTo>
                  <a:lnTo>
                    <a:pt x="0" y="9"/>
                  </a:lnTo>
                  <a:lnTo>
                    <a:pt x="0" y="13"/>
                  </a:lnTo>
                  <a:lnTo>
                    <a:pt x="2" y="17"/>
                  </a:lnTo>
                  <a:lnTo>
                    <a:pt x="5" y="18"/>
                  </a:lnTo>
                  <a:lnTo>
                    <a:pt x="9" y="19"/>
                  </a:lnTo>
                  <a:lnTo>
                    <a:pt x="9" y="19"/>
                  </a:lnTo>
                  <a:lnTo>
                    <a:pt x="12" y="18"/>
                  </a:lnTo>
                  <a:lnTo>
                    <a:pt x="16" y="17"/>
                  </a:lnTo>
                  <a:lnTo>
                    <a:pt x="18" y="13"/>
                  </a:lnTo>
                  <a:lnTo>
                    <a:pt x="19" y="9"/>
                  </a:lnTo>
                  <a:lnTo>
                    <a:pt x="19" y="9"/>
                  </a:lnTo>
                  <a:lnTo>
                    <a:pt x="18" y="6"/>
                  </a:lnTo>
                  <a:lnTo>
                    <a:pt x="16" y="3"/>
                  </a:lnTo>
                  <a:lnTo>
                    <a:pt x="12" y="0"/>
                  </a:lnTo>
                  <a:lnTo>
                    <a:pt x="9" y="0"/>
                  </a:lnTo>
                  <a:lnTo>
                    <a:pt x="9" y="0"/>
                  </a:lnTo>
                  <a:lnTo>
                    <a:pt x="5" y="0"/>
                  </a:lnTo>
                  <a:lnTo>
                    <a:pt x="2" y="3"/>
                  </a:lnTo>
                  <a:lnTo>
                    <a:pt x="0" y="6"/>
                  </a:lnTo>
                  <a:lnTo>
                    <a:pt x="0" y="9"/>
                  </a:lnTo>
                  <a:lnTo>
                    <a:pt x="0" y="9"/>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1" name="Line 16"/>
            <p:cNvSpPr>
              <a:spLocks noChangeShapeType="1"/>
            </p:cNvSpPr>
            <p:nvPr/>
          </p:nvSpPr>
          <p:spPr bwMode="auto">
            <a:xfrm>
              <a:off x="3649355" y="1992717"/>
              <a:ext cx="0" cy="61747"/>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2" name="Rectangle 17"/>
            <p:cNvSpPr>
              <a:spLocks noChangeArrowheads="1"/>
            </p:cNvSpPr>
            <p:nvPr/>
          </p:nvSpPr>
          <p:spPr bwMode="auto">
            <a:xfrm>
              <a:off x="3635461" y="2040572"/>
              <a:ext cx="26243" cy="24699"/>
            </a:xfrm>
            <a:prstGeom prst="rect">
              <a:avLst/>
            </a:prstGeom>
            <a:solidFill>
              <a:schemeClr val="accent2"/>
            </a:solidFill>
            <a:ln w="381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3" name="Freeform 18"/>
            <p:cNvSpPr>
              <a:spLocks/>
            </p:cNvSpPr>
            <p:nvPr/>
          </p:nvSpPr>
          <p:spPr bwMode="auto">
            <a:xfrm>
              <a:off x="3649355" y="2054464"/>
              <a:ext cx="0" cy="131212"/>
            </a:xfrm>
            <a:custGeom>
              <a:avLst/>
              <a:gdLst>
                <a:gd name="T0" fmla="*/ 0 h 85"/>
                <a:gd name="T1" fmla="*/ 49 h 85"/>
                <a:gd name="T2" fmla="*/ 85 h 85"/>
              </a:gdLst>
              <a:ahLst/>
              <a:cxnLst>
                <a:cxn ang="0">
                  <a:pos x="0" y="T0"/>
                </a:cxn>
                <a:cxn ang="0">
                  <a:pos x="0" y="T1"/>
                </a:cxn>
                <a:cxn ang="0">
                  <a:pos x="0" y="T2"/>
                </a:cxn>
              </a:cxnLst>
              <a:rect l="0" t="0" r="r" b="b"/>
              <a:pathLst>
                <a:path h="85">
                  <a:moveTo>
                    <a:pt x="0" y="0"/>
                  </a:moveTo>
                  <a:lnTo>
                    <a:pt x="0" y="49"/>
                  </a:lnTo>
                  <a:lnTo>
                    <a:pt x="0" y="85"/>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4" name="Rectangle 19"/>
            <p:cNvSpPr>
              <a:spLocks noChangeArrowheads="1"/>
            </p:cNvSpPr>
            <p:nvPr/>
          </p:nvSpPr>
          <p:spPr bwMode="auto">
            <a:xfrm>
              <a:off x="3635461" y="2171783"/>
              <a:ext cx="26243" cy="27786"/>
            </a:xfrm>
            <a:prstGeom prst="rect">
              <a:avLst/>
            </a:prstGeom>
            <a:solidFill>
              <a:schemeClr val="accent2"/>
            </a:solidFill>
            <a:ln w="381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5" name="Line 20"/>
            <p:cNvSpPr>
              <a:spLocks noChangeShapeType="1"/>
            </p:cNvSpPr>
            <p:nvPr/>
          </p:nvSpPr>
          <p:spPr bwMode="auto">
            <a:xfrm>
              <a:off x="3780566" y="1992717"/>
              <a:ext cx="0" cy="112688"/>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6" name="Rectangle 21"/>
            <p:cNvSpPr>
              <a:spLocks noChangeArrowheads="1"/>
            </p:cNvSpPr>
            <p:nvPr/>
          </p:nvSpPr>
          <p:spPr bwMode="auto">
            <a:xfrm>
              <a:off x="3766674" y="2091512"/>
              <a:ext cx="26243" cy="24699"/>
            </a:xfrm>
            <a:prstGeom prst="rect">
              <a:avLst/>
            </a:prstGeom>
            <a:solidFill>
              <a:schemeClr val="accent2"/>
            </a:solidFill>
            <a:ln w="381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7" name="Line 22"/>
            <p:cNvSpPr>
              <a:spLocks noChangeShapeType="1"/>
            </p:cNvSpPr>
            <p:nvPr/>
          </p:nvSpPr>
          <p:spPr bwMode="auto">
            <a:xfrm>
              <a:off x="3780566" y="2105406"/>
              <a:ext cx="0" cy="8027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8" name="Rectangle 23"/>
            <p:cNvSpPr>
              <a:spLocks noChangeArrowheads="1"/>
            </p:cNvSpPr>
            <p:nvPr/>
          </p:nvSpPr>
          <p:spPr bwMode="auto">
            <a:xfrm>
              <a:off x="3766674" y="2171783"/>
              <a:ext cx="26243" cy="24699"/>
            </a:xfrm>
            <a:prstGeom prst="rect">
              <a:avLst/>
            </a:prstGeom>
            <a:solidFill>
              <a:schemeClr val="accent2"/>
            </a:solidFill>
            <a:ln w="381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9" name="Line 24"/>
            <p:cNvSpPr>
              <a:spLocks noChangeShapeType="1"/>
            </p:cNvSpPr>
            <p:nvPr/>
          </p:nvSpPr>
          <p:spPr bwMode="auto">
            <a:xfrm>
              <a:off x="3911778" y="1992717"/>
              <a:ext cx="0" cy="77183"/>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0" name="Freeform 25"/>
            <p:cNvSpPr>
              <a:spLocks/>
            </p:cNvSpPr>
            <p:nvPr/>
          </p:nvSpPr>
          <p:spPr bwMode="auto">
            <a:xfrm>
              <a:off x="3896342" y="2054464"/>
              <a:ext cx="29330" cy="29330"/>
            </a:xfrm>
            <a:custGeom>
              <a:avLst/>
              <a:gdLst>
                <a:gd name="T0" fmla="*/ 0 w 19"/>
                <a:gd name="T1" fmla="*/ 10 h 19"/>
                <a:gd name="T2" fmla="*/ 0 w 19"/>
                <a:gd name="T3" fmla="*/ 10 h 19"/>
                <a:gd name="T4" fmla="*/ 2 w 19"/>
                <a:gd name="T5" fmla="*/ 14 h 19"/>
                <a:gd name="T6" fmla="*/ 3 w 19"/>
                <a:gd name="T7" fmla="*/ 16 h 19"/>
                <a:gd name="T8" fmla="*/ 7 w 19"/>
                <a:gd name="T9" fmla="*/ 19 h 19"/>
                <a:gd name="T10" fmla="*/ 10 w 19"/>
                <a:gd name="T11" fmla="*/ 19 h 19"/>
                <a:gd name="T12" fmla="*/ 10 w 19"/>
                <a:gd name="T13" fmla="*/ 19 h 19"/>
                <a:gd name="T14" fmla="*/ 14 w 19"/>
                <a:gd name="T15" fmla="*/ 19 h 19"/>
                <a:gd name="T16" fmla="*/ 17 w 19"/>
                <a:gd name="T17" fmla="*/ 16 h 19"/>
                <a:gd name="T18" fmla="*/ 19 w 19"/>
                <a:gd name="T19" fmla="*/ 14 h 19"/>
                <a:gd name="T20" fmla="*/ 19 w 19"/>
                <a:gd name="T21" fmla="*/ 10 h 19"/>
                <a:gd name="T22" fmla="*/ 19 w 19"/>
                <a:gd name="T23" fmla="*/ 10 h 19"/>
                <a:gd name="T24" fmla="*/ 19 w 19"/>
                <a:gd name="T25" fmla="*/ 6 h 19"/>
                <a:gd name="T26" fmla="*/ 17 w 19"/>
                <a:gd name="T27" fmla="*/ 2 h 19"/>
                <a:gd name="T28" fmla="*/ 14 w 19"/>
                <a:gd name="T29" fmla="*/ 1 h 19"/>
                <a:gd name="T30" fmla="*/ 10 w 19"/>
                <a:gd name="T31" fmla="*/ 0 h 19"/>
                <a:gd name="T32" fmla="*/ 10 w 19"/>
                <a:gd name="T33" fmla="*/ 0 h 19"/>
                <a:gd name="T34" fmla="*/ 7 w 19"/>
                <a:gd name="T35" fmla="*/ 1 h 19"/>
                <a:gd name="T36" fmla="*/ 3 w 19"/>
                <a:gd name="T37" fmla="*/ 2 h 19"/>
                <a:gd name="T38" fmla="*/ 2 w 19"/>
                <a:gd name="T39" fmla="*/ 6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2" y="14"/>
                  </a:lnTo>
                  <a:lnTo>
                    <a:pt x="3" y="16"/>
                  </a:lnTo>
                  <a:lnTo>
                    <a:pt x="7" y="19"/>
                  </a:lnTo>
                  <a:lnTo>
                    <a:pt x="10" y="19"/>
                  </a:lnTo>
                  <a:lnTo>
                    <a:pt x="10" y="19"/>
                  </a:lnTo>
                  <a:lnTo>
                    <a:pt x="14" y="19"/>
                  </a:lnTo>
                  <a:lnTo>
                    <a:pt x="17" y="16"/>
                  </a:lnTo>
                  <a:lnTo>
                    <a:pt x="19" y="14"/>
                  </a:lnTo>
                  <a:lnTo>
                    <a:pt x="19" y="10"/>
                  </a:lnTo>
                  <a:lnTo>
                    <a:pt x="19" y="10"/>
                  </a:lnTo>
                  <a:lnTo>
                    <a:pt x="19" y="6"/>
                  </a:lnTo>
                  <a:lnTo>
                    <a:pt x="17" y="2"/>
                  </a:lnTo>
                  <a:lnTo>
                    <a:pt x="14" y="1"/>
                  </a:lnTo>
                  <a:lnTo>
                    <a:pt x="10" y="0"/>
                  </a:lnTo>
                  <a:lnTo>
                    <a:pt x="10" y="0"/>
                  </a:lnTo>
                  <a:lnTo>
                    <a:pt x="7" y="1"/>
                  </a:lnTo>
                  <a:lnTo>
                    <a:pt x="3" y="2"/>
                  </a:lnTo>
                  <a:lnTo>
                    <a:pt x="2" y="6"/>
                  </a:lnTo>
                  <a:lnTo>
                    <a:pt x="0" y="10"/>
                  </a:lnTo>
                  <a:lnTo>
                    <a:pt x="0" y="10"/>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1" name="Line 26"/>
            <p:cNvSpPr>
              <a:spLocks noChangeShapeType="1"/>
            </p:cNvSpPr>
            <p:nvPr/>
          </p:nvSpPr>
          <p:spPr bwMode="auto">
            <a:xfrm>
              <a:off x="3911778" y="2071446"/>
              <a:ext cx="0" cy="114231"/>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2" name="Freeform 27"/>
            <p:cNvSpPr>
              <a:spLocks/>
            </p:cNvSpPr>
            <p:nvPr/>
          </p:nvSpPr>
          <p:spPr bwMode="auto">
            <a:xfrm>
              <a:off x="3896342" y="2170240"/>
              <a:ext cx="29330" cy="29330"/>
            </a:xfrm>
            <a:custGeom>
              <a:avLst/>
              <a:gdLst>
                <a:gd name="T0" fmla="*/ 0 w 19"/>
                <a:gd name="T1" fmla="*/ 9 h 19"/>
                <a:gd name="T2" fmla="*/ 0 w 19"/>
                <a:gd name="T3" fmla="*/ 9 h 19"/>
                <a:gd name="T4" fmla="*/ 2 w 19"/>
                <a:gd name="T5" fmla="*/ 12 h 19"/>
                <a:gd name="T6" fmla="*/ 3 w 19"/>
                <a:gd name="T7" fmla="*/ 15 h 19"/>
                <a:gd name="T8" fmla="*/ 7 w 19"/>
                <a:gd name="T9" fmla="*/ 17 h 19"/>
                <a:gd name="T10" fmla="*/ 10 w 19"/>
                <a:gd name="T11" fmla="*/ 19 h 19"/>
                <a:gd name="T12" fmla="*/ 10 w 19"/>
                <a:gd name="T13" fmla="*/ 19 h 19"/>
                <a:gd name="T14" fmla="*/ 14 w 19"/>
                <a:gd name="T15" fmla="*/ 17 h 19"/>
                <a:gd name="T16" fmla="*/ 17 w 19"/>
                <a:gd name="T17" fmla="*/ 15 h 19"/>
                <a:gd name="T18" fmla="*/ 19 w 19"/>
                <a:gd name="T19" fmla="*/ 12 h 19"/>
                <a:gd name="T20" fmla="*/ 19 w 19"/>
                <a:gd name="T21" fmla="*/ 9 h 19"/>
                <a:gd name="T22" fmla="*/ 19 w 19"/>
                <a:gd name="T23" fmla="*/ 9 h 19"/>
                <a:gd name="T24" fmla="*/ 19 w 19"/>
                <a:gd name="T25" fmla="*/ 5 h 19"/>
                <a:gd name="T26" fmla="*/ 17 w 19"/>
                <a:gd name="T27" fmla="*/ 2 h 19"/>
                <a:gd name="T28" fmla="*/ 14 w 19"/>
                <a:gd name="T29" fmla="*/ 0 h 19"/>
                <a:gd name="T30" fmla="*/ 10 w 19"/>
                <a:gd name="T31" fmla="*/ 0 h 19"/>
                <a:gd name="T32" fmla="*/ 10 w 19"/>
                <a:gd name="T33" fmla="*/ 0 h 19"/>
                <a:gd name="T34" fmla="*/ 7 w 19"/>
                <a:gd name="T35" fmla="*/ 0 h 19"/>
                <a:gd name="T36" fmla="*/ 3 w 19"/>
                <a:gd name="T37" fmla="*/ 2 h 19"/>
                <a:gd name="T38" fmla="*/ 2 w 19"/>
                <a:gd name="T39" fmla="*/ 5 h 19"/>
                <a:gd name="T40" fmla="*/ 0 w 19"/>
                <a:gd name="T41" fmla="*/ 9 h 19"/>
                <a:gd name="T42" fmla="*/ 0 w 19"/>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9"/>
                  </a:moveTo>
                  <a:lnTo>
                    <a:pt x="0" y="9"/>
                  </a:lnTo>
                  <a:lnTo>
                    <a:pt x="2" y="12"/>
                  </a:lnTo>
                  <a:lnTo>
                    <a:pt x="3" y="15"/>
                  </a:lnTo>
                  <a:lnTo>
                    <a:pt x="7" y="17"/>
                  </a:lnTo>
                  <a:lnTo>
                    <a:pt x="10" y="19"/>
                  </a:lnTo>
                  <a:lnTo>
                    <a:pt x="10" y="19"/>
                  </a:lnTo>
                  <a:lnTo>
                    <a:pt x="14" y="17"/>
                  </a:lnTo>
                  <a:lnTo>
                    <a:pt x="17" y="15"/>
                  </a:lnTo>
                  <a:lnTo>
                    <a:pt x="19" y="12"/>
                  </a:lnTo>
                  <a:lnTo>
                    <a:pt x="19" y="9"/>
                  </a:lnTo>
                  <a:lnTo>
                    <a:pt x="19" y="9"/>
                  </a:lnTo>
                  <a:lnTo>
                    <a:pt x="19" y="5"/>
                  </a:lnTo>
                  <a:lnTo>
                    <a:pt x="17" y="2"/>
                  </a:lnTo>
                  <a:lnTo>
                    <a:pt x="14" y="0"/>
                  </a:lnTo>
                  <a:lnTo>
                    <a:pt x="10" y="0"/>
                  </a:lnTo>
                  <a:lnTo>
                    <a:pt x="10" y="0"/>
                  </a:lnTo>
                  <a:lnTo>
                    <a:pt x="7" y="0"/>
                  </a:lnTo>
                  <a:lnTo>
                    <a:pt x="3" y="2"/>
                  </a:lnTo>
                  <a:lnTo>
                    <a:pt x="2" y="5"/>
                  </a:lnTo>
                  <a:lnTo>
                    <a:pt x="0" y="9"/>
                  </a:lnTo>
                  <a:lnTo>
                    <a:pt x="0" y="9"/>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3" name="Line 28"/>
            <p:cNvSpPr>
              <a:spLocks noChangeShapeType="1"/>
            </p:cNvSpPr>
            <p:nvPr/>
          </p:nvSpPr>
          <p:spPr bwMode="auto">
            <a:xfrm>
              <a:off x="3911778" y="2122385"/>
              <a:ext cx="43223"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4" name="Freeform 29"/>
            <p:cNvSpPr>
              <a:spLocks/>
            </p:cNvSpPr>
            <p:nvPr/>
          </p:nvSpPr>
          <p:spPr bwMode="auto">
            <a:xfrm>
              <a:off x="3939564" y="2106948"/>
              <a:ext cx="29330" cy="29330"/>
            </a:xfrm>
            <a:custGeom>
              <a:avLst/>
              <a:gdLst>
                <a:gd name="T0" fmla="*/ 9 w 19"/>
                <a:gd name="T1" fmla="*/ 19 h 19"/>
                <a:gd name="T2" fmla="*/ 9 w 19"/>
                <a:gd name="T3" fmla="*/ 19 h 19"/>
                <a:gd name="T4" fmla="*/ 13 w 19"/>
                <a:gd name="T5" fmla="*/ 19 h 19"/>
                <a:gd name="T6" fmla="*/ 17 w 19"/>
                <a:gd name="T7" fmla="*/ 17 h 19"/>
                <a:gd name="T8" fmla="*/ 18 w 19"/>
                <a:gd name="T9" fmla="*/ 14 h 19"/>
                <a:gd name="T10" fmla="*/ 19 w 19"/>
                <a:gd name="T11" fmla="*/ 10 h 19"/>
                <a:gd name="T12" fmla="*/ 19 w 19"/>
                <a:gd name="T13" fmla="*/ 10 h 19"/>
                <a:gd name="T14" fmla="*/ 18 w 19"/>
                <a:gd name="T15" fmla="*/ 6 h 19"/>
                <a:gd name="T16" fmla="*/ 17 w 19"/>
                <a:gd name="T17" fmla="*/ 4 h 19"/>
                <a:gd name="T18" fmla="*/ 13 w 19"/>
                <a:gd name="T19" fmla="*/ 1 h 19"/>
                <a:gd name="T20" fmla="*/ 9 w 19"/>
                <a:gd name="T21" fmla="*/ 0 h 19"/>
                <a:gd name="T22" fmla="*/ 9 w 19"/>
                <a:gd name="T23" fmla="*/ 0 h 19"/>
                <a:gd name="T24" fmla="*/ 5 w 19"/>
                <a:gd name="T25" fmla="*/ 1 h 19"/>
                <a:gd name="T26" fmla="*/ 3 w 19"/>
                <a:gd name="T27" fmla="*/ 4 h 19"/>
                <a:gd name="T28" fmla="*/ 0 w 19"/>
                <a:gd name="T29" fmla="*/ 6 h 19"/>
                <a:gd name="T30" fmla="*/ 0 w 19"/>
                <a:gd name="T31" fmla="*/ 10 h 19"/>
                <a:gd name="T32" fmla="*/ 0 w 19"/>
                <a:gd name="T33" fmla="*/ 10 h 19"/>
                <a:gd name="T34" fmla="*/ 0 w 19"/>
                <a:gd name="T35" fmla="*/ 14 h 19"/>
                <a:gd name="T36" fmla="*/ 3 w 19"/>
                <a:gd name="T37" fmla="*/ 17 h 19"/>
                <a:gd name="T38" fmla="*/ 5 w 19"/>
                <a:gd name="T39" fmla="*/ 19 h 19"/>
                <a:gd name="T40" fmla="*/ 9 w 19"/>
                <a:gd name="T41" fmla="*/ 19 h 19"/>
                <a:gd name="T42" fmla="*/ 9 w 19"/>
                <a:gd name="T4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9" y="19"/>
                  </a:moveTo>
                  <a:lnTo>
                    <a:pt x="9" y="19"/>
                  </a:lnTo>
                  <a:lnTo>
                    <a:pt x="13" y="19"/>
                  </a:lnTo>
                  <a:lnTo>
                    <a:pt x="17" y="17"/>
                  </a:lnTo>
                  <a:lnTo>
                    <a:pt x="18" y="14"/>
                  </a:lnTo>
                  <a:lnTo>
                    <a:pt x="19" y="10"/>
                  </a:lnTo>
                  <a:lnTo>
                    <a:pt x="19" y="10"/>
                  </a:lnTo>
                  <a:lnTo>
                    <a:pt x="18" y="6"/>
                  </a:lnTo>
                  <a:lnTo>
                    <a:pt x="17" y="4"/>
                  </a:lnTo>
                  <a:lnTo>
                    <a:pt x="13" y="1"/>
                  </a:lnTo>
                  <a:lnTo>
                    <a:pt x="9" y="0"/>
                  </a:lnTo>
                  <a:lnTo>
                    <a:pt x="9" y="0"/>
                  </a:lnTo>
                  <a:lnTo>
                    <a:pt x="5" y="1"/>
                  </a:lnTo>
                  <a:lnTo>
                    <a:pt x="3" y="4"/>
                  </a:lnTo>
                  <a:lnTo>
                    <a:pt x="0" y="6"/>
                  </a:lnTo>
                  <a:lnTo>
                    <a:pt x="0" y="10"/>
                  </a:lnTo>
                  <a:lnTo>
                    <a:pt x="0" y="10"/>
                  </a:lnTo>
                  <a:lnTo>
                    <a:pt x="0" y="14"/>
                  </a:lnTo>
                  <a:lnTo>
                    <a:pt x="3" y="17"/>
                  </a:lnTo>
                  <a:lnTo>
                    <a:pt x="5" y="19"/>
                  </a:lnTo>
                  <a:lnTo>
                    <a:pt x="9" y="19"/>
                  </a:lnTo>
                  <a:lnTo>
                    <a:pt x="9" y="19"/>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5" name="Line 30"/>
            <p:cNvSpPr>
              <a:spLocks noChangeShapeType="1"/>
            </p:cNvSpPr>
            <p:nvPr/>
          </p:nvSpPr>
          <p:spPr bwMode="auto">
            <a:xfrm>
              <a:off x="3686403" y="2130104"/>
              <a:ext cx="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 name="Line 31"/>
            <p:cNvSpPr>
              <a:spLocks noChangeShapeType="1"/>
            </p:cNvSpPr>
            <p:nvPr/>
          </p:nvSpPr>
          <p:spPr bwMode="auto">
            <a:xfrm>
              <a:off x="3649355" y="2130104"/>
              <a:ext cx="586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 name="Rectangle 32"/>
            <p:cNvSpPr>
              <a:spLocks noChangeArrowheads="1"/>
            </p:cNvSpPr>
            <p:nvPr/>
          </p:nvSpPr>
          <p:spPr bwMode="auto">
            <a:xfrm>
              <a:off x="3694121" y="2119298"/>
              <a:ext cx="26243" cy="24699"/>
            </a:xfrm>
            <a:prstGeom prst="rect">
              <a:avLst/>
            </a:prstGeom>
            <a:solidFill>
              <a:schemeClr val="accent2"/>
            </a:solidFill>
            <a:ln w="381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grpSp>
      <p:grpSp>
        <p:nvGrpSpPr>
          <p:cNvPr id="58" name="Group 57"/>
          <p:cNvGrpSpPr/>
          <p:nvPr/>
        </p:nvGrpSpPr>
        <p:grpSpPr>
          <a:xfrm>
            <a:off x="8181381" y="3133526"/>
            <a:ext cx="1120599" cy="311683"/>
            <a:chOff x="3170331" y="2545609"/>
            <a:chExt cx="1120599" cy="311683"/>
          </a:xfrm>
        </p:grpSpPr>
        <p:sp>
          <p:nvSpPr>
            <p:cNvPr id="59" name="Pyöristetty suorakulmio 9"/>
            <p:cNvSpPr>
              <a:spLocks noChangeArrowheads="1"/>
            </p:cNvSpPr>
            <p:nvPr/>
          </p:nvSpPr>
          <p:spPr bwMode="gray">
            <a:xfrm>
              <a:off x="3170331" y="2547694"/>
              <a:ext cx="1120599" cy="303344"/>
            </a:xfrm>
            <a:prstGeom prst="roundRect">
              <a:avLst>
                <a:gd name="adj" fmla="val 3106"/>
              </a:avLst>
            </a:prstGeom>
            <a:solidFill>
              <a:srgbClr val="FFFFFF"/>
            </a:solidFill>
            <a:ln w="12700">
              <a:solidFill>
                <a:schemeClr val="tx2"/>
              </a:solidFill>
              <a:round/>
              <a:headEnd/>
              <a:tailEnd/>
            </a:ln>
            <a:extLst/>
          </p:spPr>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60" name="WordArt 671"/>
            <p:cNvSpPr>
              <a:spLocks noChangeArrowheads="1" noChangeShapeType="1" noTextEdit="1"/>
            </p:cNvSpPr>
            <p:nvPr/>
          </p:nvSpPr>
          <p:spPr bwMode="auto">
            <a:xfrm>
              <a:off x="4122058" y="2581051"/>
              <a:ext cx="87563" cy="16679"/>
            </a:xfrm>
            <a:prstGeom prst="rect">
              <a:avLst/>
            </a:prstGeom>
            <a:extLst>
              <a:ext uri="{91240B29-F687-4F45-9708-019B960494DF}">
                <a14:hiddenLine xmlns:a14="http://schemas.microsoft.com/office/drawing/2010/main" w="127">
                  <a:solidFill>
                    <a:schemeClr val="accent2"/>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Clr>
                  <a:srgbClr val="002897"/>
                </a:buClr>
              </a:pPr>
              <a:r>
                <a:rPr lang="en-US" sz="3600" kern="10">
                  <a:solidFill>
                    <a:srgbClr val="0096EA"/>
                  </a:solidFill>
                  <a:cs typeface="Arial" panose="020B0604020202020204" pitchFamily="34" charset="0"/>
                </a:rPr>
                <a:t>SYS600C</a:t>
              </a:r>
            </a:p>
          </p:txBody>
        </p:sp>
        <p:grpSp>
          <p:nvGrpSpPr>
            <p:cNvPr id="61" name="Ryhmitä 8"/>
            <p:cNvGrpSpPr>
              <a:grpSpLocks/>
            </p:cNvGrpSpPr>
            <p:nvPr/>
          </p:nvGrpSpPr>
          <p:grpSpPr bwMode="auto">
            <a:xfrm>
              <a:off x="3244343" y="2574797"/>
              <a:ext cx="874588" cy="282495"/>
              <a:chOff x="1602000" y="1490400"/>
              <a:chExt cx="5320875" cy="1714925"/>
            </a:xfrm>
          </p:grpSpPr>
          <p:pic>
            <p:nvPicPr>
              <p:cNvPr id="70" name="Kuva 7" descr="ABB_logo_Bold.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2000" y="1490400"/>
                <a:ext cx="379625" cy="1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Puolisuunnikas 586"/>
              <p:cNvSpPr/>
              <p:nvPr/>
            </p:nvSpPr>
            <p:spPr bwMode="gray">
              <a:xfrm flipV="1">
                <a:off x="2033251" y="3161026"/>
                <a:ext cx="196602" cy="44299"/>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72" name="Puolisuunnikas 626"/>
              <p:cNvSpPr/>
              <p:nvPr/>
            </p:nvSpPr>
            <p:spPr bwMode="gray">
              <a:xfrm flipV="1">
                <a:off x="6726277" y="3161026"/>
                <a:ext cx="196602" cy="44299"/>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grpSp>
        <p:grpSp>
          <p:nvGrpSpPr>
            <p:cNvPr id="62" name="Group 761"/>
            <p:cNvGrpSpPr>
              <a:grpSpLocks/>
            </p:cNvGrpSpPr>
            <p:nvPr/>
          </p:nvGrpSpPr>
          <p:grpSpPr bwMode="auto">
            <a:xfrm>
              <a:off x="3184925" y="2545609"/>
              <a:ext cx="1090369" cy="306471"/>
              <a:chOff x="782" y="827"/>
              <a:chExt cx="4180" cy="1174"/>
            </a:xfrm>
          </p:grpSpPr>
          <p:cxnSp>
            <p:nvCxnSpPr>
              <p:cNvPr id="63" name="Suora yhdysviiva 14"/>
              <p:cNvCxnSpPr>
                <a:cxnSpLocks noChangeShapeType="1"/>
              </p:cNvCxnSpPr>
              <p:nvPr/>
            </p:nvCxnSpPr>
            <p:spPr bwMode="gray">
              <a:xfrm>
                <a:off x="4826" y="833"/>
                <a:ext cx="0" cy="1168"/>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sp>
            <p:nvSpPr>
              <p:cNvPr id="64" name="Pyöristetty suorakulmio 11"/>
              <p:cNvSpPr>
                <a:spLocks noChangeArrowheads="1"/>
              </p:cNvSpPr>
              <p:nvPr/>
            </p:nvSpPr>
            <p:spPr bwMode="gray">
              <a:xfrm>
                <a:off x="782" y="936"/>
                <a:ext cx="87" cy="963"/>
              </a:xfrm>
              <a:prstGeom prst="roundRect">
                <a:avLst>
                  <a:gd name="adj" fmla="val 50000"/>
                </a:avLst>
              </a:prstGeom>
              <a:noFill/>
              <a:ln w="508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65" name="Pyöristetty suorakulmio 12"/>
              <p:cNvSpPr>
                <a:spLocks noChangeArrowheads="1"/>
              </p:cNvSpPr>
              <p:nvPr/>
            </p:nvSpPr>
            <p:spPr bwMode="gray">
              <a:xfrm>
                <a:off x="4876" y="936"/>
                <a:ext cx="86" cy="963"/>
              </a:xfrm>
              <a:prstGeom prst="roundRect">
                <a:avLst>
                  <a:gd name="adj" fmla="val 50000"/>
                </a:avLst>
              </a:prstGeom>
              <a:noFill/>
              <a:ln w="508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cxnSp>
            <p:nvCxnSpPr>
              <p:cNvPr id="66" name="Suora yhdysviiva 15"/>
              <p:cNvCxnSpPr>
                <a:cxnSpLocks noChangeShapeType="1"/>
              </p:cNvCxnSpPr>
              <p:nvPr/>
            </p:nvCxnSpPr>
            <p:spPr bwMode="gray">
              <a:xfrm>
                <a:off x="925" y="827"/>
                <a:ext cx="0" cy="1168"/>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67" name="Suora yhdysviiva 22"/>
              <p:cNvCxnSpPr>
                <a:cxnSpLocks noChangeShapeType="1"/>
              </p:cNvCxnSpPr>
              <p:nvPr/>
            </p:nvCxnSpPr>
            <p:spPr bwMode="gray">
              <a:xfrm>
                <a:off x="928" y="1142"/>
                <a:ext cx="3896"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68" name="Suora yhdysviiva 25"/>
              <p:cNvCxnSpPr>
                <a:cxnSpLocks noChangeShapeType="1"/>
              </p:cNvCxnSpPr>
              <p:nvPr/>
            </p:nvCxnSpPr>
            <p:spPr bwMode="gray">
              <a:xfrm>
                <a:off x="928" y="1307"/>
                <a:ext cx="3896"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69" name="Suora yhdysviiva 27"/>
              <p:cNvCxnSpPr>
                <a:cxnSpLocks noChangeShapeType="1"/>
              </p:cNvCxnSpPr>
              <p:nvPr/>
            </p:nvCxnSpPr>
            <p:spPr bwMode="gray">
              <a:xfrm>
                <a:off x="925" y="1416"/>
                <a:ext cx="3897"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grpSp>
      </p:grpSp>
      <p:grpSp>
        <p:nvGrpSpPr>
          <p:cNvPr id="73" name="Group 72"/>
          <p:cNvGrpSpPr/>
          <p:nvPr/>
        </p:nvGrpSpPr>
        <p:grpSpPr>
          <a:xfrm>
            <a:off x="6526942" y="3667158"/>
            <a:ext cx="1270830" cy="129841"/>
            <a:chOff x="1614642" y="3758136"/>
            <a:chExt cx="1877238" cy="191799"/>
          </a:xfrm>
        </p:grpSpPr>
        <p:sp>
          <p:nvSpPr>
            <p:cNvPr id="74"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dirty="0">
                <a:solidFill>
                  <a:srgbClr val="000000"/>
                </a:solidFill>
              </a:endParaRPr>
            </a:p>
          </p:txBody>
        </p:sp>
        <p:sp>
          <p:nvSpPr>
            <p:cNvPr id="75"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76"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77"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78"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79"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0"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1"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2"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3"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4"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5"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6"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7"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8"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89"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0"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1"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2"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3"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4"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5"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6"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7"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8"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99"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0"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1"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2"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3"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4"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5"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6"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7"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8"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09"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10"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111" name="Group 110"/>
          <p:cNvGrpSpPr/>
          <p:nvPr/>
        </p:nvGrpSpPr>
        <p:grpSpPr>
          <a:xfrm>
            <a:off x="6775819" y="2720934"/>
            <a:ext cx="534324" cy="498201"/>
            <a:chOff x="2258766" y="2133017"/>
            <a:chExt cx="680235" cy="634248"/>
          </a:xfrm>
        </p:grpSpPr>
        <p:grpSp>
          <p:nvGrpSpPr>
            <p:cNvPr id="112" name="Gruppieren 172"/>
            <p:cNvGrpSpPr/>
            <p:nvPr/>
          </p:nvGrpSpPr>
          <p:grpSpPr>
            <a:xfrm>
              <a:off x="2258766" y="2133017"/>
              <a:ext cx="680235" cy="634248"/>
              <a:chOff x="1163638" y="1820863"/>
              <a:chExt cx="1127125" cy="1050925"/>
            </a:xfrm>
          </p:grpSpPr>
          <p:sp>
            <p:nvSpPr>
              <p:cNvPr id="124" name="Freeform 11"/>
              <p:cNvSpPr>
                <a:spLocks noEditPoints="1"/>
              </p:cNvSpPr>
              <p:nvPr/>
            </p:nvSpPr>
            <p:spPr bwMode="auto">
              <a:xfrm>
                <a:off x="1163638" y="1820863"/>
                <a:ext cx="1127125" cy="825500"/>
              </a:xfrm>
              <a:custGeom>
                <a:avLst/>
                <a:gdLst>
                  <a:gd name="T0" fmla="*/ 274 w 710"/>
                  <a:gd name="T1" fmla="*/ 520 h 520"/>
                  <a:gd name="T2" fmla="*/ 12 w 710"/>
                  <a:gd name="T3" fmla="*/ 520 h 520"/>
                  <a:gd name="T4" fmla="*/ 0 w 710"/>
                  <a:gd name="T5" fmla="*/ 508 h 520"/>
                  <a:gd name="T6" fmla="*/ 0 w 710"/>
                  <a:gd name="T7" fmla="*/ 12 h 520"/>
                  <a:gd name="T8" fmla="*/ 12 w 710"/>
                  <a:gd name="T9" fmla="*/ 0 h 520"/>
                  <a:gd name="T10" fmla="*/ 698 w 710"/>
                  <a:gd name="T11" fmla="*/ 0 h 520"/>
                  <a:gd name="T12" fmla="*/ 710 w 710"/>
                  <a:gd name="T13" fmla="*/ 12 h 520"/>
                  <a:gd name="T14" fmla="*/ 710 w 710"/>
                  <a:gd name="T15" fmla="*/ 508 h 520"/>
                  <a:gd name="T16" fmla="*/ 698 w 710"/>
                  <a:gd name="T17" fmla="*/ 520 h 520"/>
                  <a:gd name="T18" fmla="*/ 436 w 710"/>
                  <a:gd name="T19" fmla="*/ 520 h 520"/>
                  <a:gd name="T20" fmla="*/ 274 w 710"/>
                  <a:gd name="T21" fmla="*/ 520 h 520"/>
                  <a:gd name="T22" fmla="*/ 274 w 710"/>
                  <a:gd name="T23" fmla="*/ 520 h 520"/>
                  <a:gd name="T24" fmla="*/ 436 w 710"/>
                  <a:gd name="T25" fmla="*/ 520 h 520"/>
                  <a:gd name="T26" fmla="*/ 274 w 710"/>
                  <a:gd name="T27"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0" h="520">
                    <a:moveTo>
                      <a:pt x="274" y="520"/>
                    </a:moveTo>
                    <a:lnTo>
                      <a:pt x="12" y="520"/>
                    </a:lnTo>
                    <a:lnTo>
                      <a:pt x="0" y="508"/>
                    </a:lnTo>
                    <a:lnTo>
                      <a:pt x="0" y="12"/>
                    </a:lnTo>
                    <a:lnTo>
                      <a:pt x="12" y="0"/>
                    </a:lnTo>
                    <a:lnTo>
                      <a:pt x="698" y="0"/>
                    </a:lnTo>
                    <a:lnTo>
                      <a:pt x="710" y="12"/>
                    </a:lnTo>
                    <a:lnTo>
                      <a:pt x="710" y="508"/>
                    </a:lnTo>
                    <a:lnTo>
                      <a:pt x="698" y="520"/>
                    </a:lnTo>
                    <a:lnTo>
                      <a:pt x="436" y="520"/>
                    </a:lnTo>
                    <a:lnTo>
                      <a:pt x="274" y="520"/>
                    </a:lnTo>
                    <a:close/>
                    <a:moveTo>
                      <a:pt x="274" y="520"/>
                    </a:moveTo>
                    <a:lnTo>
                      <a:pt x="436" y="520"/>
                    </a:lnTo>
                    <a:lnTo>
                      <a:pt x="274" y="5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5" name="Rectangle 14"/>
              <p:cNvSpPr>
                <a:spLocks noChangeArrowheads="1"/>
              </p:cNvSpPr>
              <p:nvPr/>
            </p:nvSpPr>
            <p:spPr bwMode="auto">
              <a:xfrm>
                <a:off x="1258888" y="1919288"/>
                <a:ext cx="936625" cy="590550"/>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nvGrpSpPr>
              <p:cNvPr id="126" name="Gruppieren 186"/>
              <p:cNvGrpSpPr/>
              <p:nvPr/>
            </p:nvGrpSpPr>
            <p:grpSpPr>
              <a:xfrm>
                <a:off x="1163638" y="1820863"/>
                <a:ext cx="1127125" cy="1050925"/>
                <a:chOff x="2516188" y="1820863"/>
                <a:chExt cx="1127125" cy="1050925"/>
              </a:xfrm>
            </p:grpSpPr>
            <p:sp>
              <p:nvSpPr>
                <p:cNvPr id="127" name="Freeform 12"/>
                <p:cNvSpPr>
                  <a:spLocks/>
                </p:cNvSpPr>
                <p:nvPr/>
              </p:nvSpPr>
              <p:spPr bwMode="auto">
                <a:xfrm>
                  <a:off x="2516188" y="1820863"/>
                  <a:ext cx="1127125" cy="825500"/>
                </a:xfrm>
                <a:custGeom>
                  <a:avLst/>
                  <a:gdLst>
                    <a:gd name="T0" fmla="*/ 274 w 710"/>
                    <a:gd name="T1" fmla="*/ 520 h 520"/>
                    <a:gd name="T2" fmla="*/ 12 w 710"/>
                    <a:gd name="T3" fmla="*/ 520 h 520"/>
                    <a:gd name="T4" fmla="*/ 0 w 710"/>
                    <a:gd name="T5" fmla="*/ 508 h 520"/>
                    <a:gd name="T6" fmla="*/ 0 w 710"/>
                    <a:gd name="T7" fmla="*/ 12 h 520"/>
                    <a:gd name="T8" fmla="*/ 12 w 710"/>
                    <a:gd name="T9" fmla="*/ 0 h 520"/>
                    <a:gd name="T10" fmla="*/ 698 w 710"/>
                    <a:gd name="T11" fmla="*/ 0 h 520"/>
                    <a:gd name="T12" fmla="*/ 710 w 710"/>
                    <a:gd name="T13" fmla="*/ 12 h 520"/>
                    <a:gd name="T14" fmla="*/ 710 w 710"/>
                    <a:gd name="T15" fmla="*/ 508 h 520"/>
                    <a:gd name="T16" fmla="*/ 698 w 710"/>
                    <a:gd name="T17" fmla="*/ 520 h 520"/>
                    <a:gd name="T18" fmla="*/ 436 w 710"/>
                    <a:gd name="T19"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20">
                      <a:moveTo>
                        <a:pt x="274" y="520"/>
                      </a:moveTo>
                      <a:lnTo>
                        <a:pt x="12" y="520"/>
                      </a:lnTo>
                      <a:lnTo>
                        <a:pt x="0" y="508"/>
                      </a:lnTo>
                      <a:lnTo>
                        <a:pt x="0" y="12"/>
                      </a:lnTo>
                      <a:lnTo>
                        <a:pt x="12" y="0"/>
                      </a:lnTo>
                      <a:lnTo>
                        <a:pt x="698" y="0"/>
                      </a:lnTo>
                      <a:lnTo>
                        <a:pt x="710" y="12"/>
                      </a:lnTo>
                      <a:lnTo>
                        <a:pt x="710" y="508"/>
                      </a:lnTo>
                      <a:lnTo>
                        <a:pt x="698" y="520"/>
                      </a:lnTo>
                      <a:lnTo>
                        <a:pt x="436" y="520"/>
                      </a:lnTo>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8" name="Line 13"/>
                <p:cNvSpPr>
                  <a:spLocks noChangeShapeType="1"/>
                </p:cNvSpPr>
                <p:nvPr/>
              </p:nvSpPr>
              <p:spPr bwMode="auto">
                <a:xfrm>
                  <a:off x="2951163" y="2646363"/>
                  <a:ext cx="257175" cy="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9" name="Line 15"/>
                <p:cNvSpPr>
                  <a:spLocks noChangeShapeType="1"/>
                </p:cNvSpPr>
                <p:nvPr/>
              </p:nvSpPr>
              <p:spPr bwMode="auto">
                <a:xfrm>
                  <a:off x="3081338" y="2646363"/>
                  <a:ext cx="0" cy="225425"/>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30" name="Line 16"/>
                <p:cNvSpPr>
                  <a:spLocks noChangeShapeType="1"/>
                </p:cNvSpPr>
                <p:nvPr/>
              </p:nvSpPr>
              <p:spPr bwMode="auto">
                <a:xfrm>
                  <a:off x="2859088" y="2871788"/>
                  <a:ext cx="441325" cy="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grpSp>
          <p:nvGrpSpPr>
            <p:cNvPr id="113" name="Gruppieren 173"/>
            <p:cNvGrpSpPr/>
            <p:nvPr/>
          </p:nvGrpSpPr>
          <p:grpSpPr>
            <a:xfrm>
              <a:off x="2383731" y="2258643"/>
              <a:ext cx="420220" cy="245630"/>
              <a:chOff x="3769453" y="3802021"/>
              <a:chExt cx="643692" cy="376255"/>
            </a:xfrm>
          </p:grpSpPr>
          <p:sp>
            <p:nvSpPr>
              <p:cNvPr id="114" name="Rectangle 17"/>
              <p:cNvSpPr>
                <a:spLocks noChangeArrowheads="1"/>
              </p:cNvSpPr>
              <p:nvPr/>
            </p:nvSpPr>
            <p:spPr bwMode="auto">
              <a:xfrm>
                <a:off x="4302482" y="3802021"/>
                <a:ext cx="110663" cy="186284"/>
              </a:xfrm>
              <a:prstGeom prst="rect">
                <a:avLst/>
              </a:prstGeom>
              <a:solidFill>
                <a:srgbClr val="FFFFFF"/>
              </a:solidFill>
              <a:ln w="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5" name="Rectangle 18"/>
              <p:cNvSpPr>
                <a:spLocks noChangeArrowheads="1"/>
              </p:cNvSpPr>
              <p:nvPr/>
            </p:nvSpPr>
            <p:spPr bwMode="auto">
              <a:xfrm>
                <a:off x="4035045" y="3802021"/>
                <a:ext cx="171527" cy="57177"/>
              </a:xfrm>
              <a:prstGeom prst="rect">
                <a:avLst/>
              </a:prstGeom>
              <a:solidFill>
                <a:srgbClr val="FFFFFF"/>
              </a:solidFill>
              <a:ln w="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6" name="Rectangle 19"/>
              <p:cNvSpPr>
                <a:spLocks noChangeArrowheads="1"/>
              </p:cNvSpPr>
              <p:nvPr/>
            </p:nvSpPr>
            <p:spPr bwMode="auto">
              <a:xfrm>
                <a:off x="4035045" y="3932973"/>
                <a:ext cx="171527" cy="59020"/>
              </a:xfrm>
              <a:prstGeom prst="rect">
                <a:avLst/>
              </a:prstGeom>
              <a:solidFill>
                <a:srgbClr val="FFFFFF"/>
              </a:solidFill>
              <a:ln w="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7" name="Rectangle 20"/>
              <p:cNvSpPr>
                <a:spLocks noChangeArrowheads="1"/>
              </p:cNvSpPr>
              <p:nvPr/>
            </p:nvSpPr>
            <p:spPr bwMode="auto">
              <a:xfrm>
                <a:off x="3769453" y="3932973"/>
                <a:ext cx="169684" cy="84842"/>
              </a:xfrm>
              <a:prstGeom prst="rect">
                <a:avLst/>
              </a:prstGeom>
              <a:solidFill>
                <a:srgbClr val="FFFFFF"/>
              </a:solidFill>
              <a:ln w="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8" name="Freeform 21"/>
              <p:cNvSpPr>
                <a:spLocks/>
              </p:cNvSpPr>
              <p:nvPr/>
            </p:nvSpPr>
            <p:spPr bwMode="auto">
              <a:xfrm>
                <a:off x="4121732" y="3859198"/>
                <a:ext cx="180750" cy="40577"/>
              </a:xfrm>
              <a:custGeom>
                <a:avLst/>
                <a:gdLst>
                  <a:gd name="T0" fmla="*/ 98 w 98"/>
                  <a:gd name="T1" fmla="*/ 22 h 22"/>
                  <a:gd name="T2" fmla="*/ 0 w 98"/>
                  <a:gd name="T3" fmla="*/ 22 h 22"/>
                  <a:gd name="T4" fmla="*/ 0 w 98"/>
                  <a:gd name="T5" fmla="*/ 0 h 22"/>
                </a:gdLst>
                <a:ahLst/>
                <a:cxnLst>
                  <a:cxn ang="0">
                    <a:pos x="T0" y="T1"/>
                  </a:cxn>
                  <a:cxn ang="0">
                    <a:pos x="T2" y="T3"/>
                  </a:cxn>
                  <a:cxn ang="0">
                    <a:pos x="T4" y="T5"/>
                  </a:cxn>
                </a:cxnLst>
                <a:rect l="0" t="0" r="r" b="b"/>
                <a:pathLst>
                  <a:path w="98" h="22">
                    <a:moveTo>
                      <a:pt x="98" y="22"/>
                    </a:moveTo>
                    <a:lnTo>
                      <a:pt x="0" y="22"/>
                    </a:lnTo>
                    <a:lnTo>
                      <a:pt x="0" y="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9" name="Line 22"/>
              <p:cNvSpPr>
                <a:spLocks noChangeShapeType="1"/>
              </p:cNvSpPr>
              <p:nvPr/>
            </p:nvSpPr>
            <p:spPr bwMode="auto">
              <a:xfrm flipH="1">
                <a:off x="4208418" y="3962483"/>
                <a:ext cx="94063"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0" name="Line 23"/>
              <p:cNvSpPr>
                <a:spLocks noChangeShapeType="1"/>
              </p:cNvSpPr>
              <p:nvPr/>
            </p:nvSpPr>
            <p:spPr bwMode="auto">
              <a:xfrm flipH="1">
                <a:off x="3939137" y="3962483"/>
                <a:ext cx="94063"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1" name="Rectangle 24"/>
              <p:cNvSpPr>
                <a:spLocks noChangeArrowheads="1"/>
              </p:cNvSpPr>
              <p:nvPr/>
            </p:nvSpPr>
            <p:spPr bwMode="auto">
              <a:xfrm>
                <a:off x="4302482" y="4108189"/>
                <a:ext cx="110663" cy="40577"/>
              </a:xfrm>
              <a:prstGeom prst="rect">
                <a:avLst/>
              </a:prstGeom>
              <a:solidFill>
                <a:srgbClr val="FFFFFF"/>
              </a:solidFill>
              <a:ln w="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2" name="Rectangle 25"/>
              <p:cNvSpPr>
                <a:spLocks noChangeArrowheads="1"/>
              </p:cNvSpPr>
              <p:nvPr/>
            </p:nvSpPr>
            <p:spPr bwMode="auto">
              <a:xfrm>
                <a:off x="3985247" y="4108189"/>
                <a:ext cx="171527" cy="70087"/>
              </a:xfrm>
              <a:prstGeom prst="rect">
                <a:avLst/>
              </a:prstGeom>
              <a:solidFill>
                <a:srgbClr val="FFFFFF"/>
              </a:solidFill>
              <a:ln w="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3" name="Line 26"/>
              <p:cNvSpPr>
                <a:spLocks noChangeShapeType="1"/>
              </p:cNvSpPr>
              <p:nvPr/>
            </p:nvSpPr>
            <p:spPr bwMode="auto">
              <a:xfrm>
                <a:off x="4156775" y="4128478"/>
                <a:ext cx="14570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sp>
        <p:nvSpPr>
          <p:cNvPr id="131" name="Rounded Rectangle 130"/>
          <p:cNvSpPr/>
          <p:nvPr/>
        </p:nvSpPr>
        <p:spPr>
          <a:xfrm>
            <a:off x="7438110" y="4286297"/>
            <a:ext cx="3553442" cy="437326"/>
          </a:xfrm>
          <a:prstGeom prst="round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179388" indent="-179388" algn="ctr">
              <a:spcBef>
                <a:spcPts val="1100"/>
              </a:spcBef>
              <a:buClr>
                <a:srgbClr val="002897"/>
              </a:buClr>
            </a:pPr>
            <a:endParaRPr lang="en-US" dirty="0">
              <a:solidFill>
                <a:srgbClr val="000000"/>
              </a:solidFill>
              <a:cs typeface="Arial" pitchFamily="34" charset="0"/>
            </a:endParaRPr>
          </a:p>
        </p:txBody>
      </p:sp>
      <p:grpSp>
        <p:nvGrpSpPr>
          <p:cNvPr id="132" name="Group 131"/>
          <p:cNvGrpSpPr/>
          <p:nvPr/>
        </p:nvGrpSpPr>
        <p:grpSpPr>
          <a:xfrm>
            <a:off x="7623622" y="4218440"/>
            <a:ext cx="1270830" cy="129841"/>
            <a:chOff x="1614642" y="3758136"/>
            <a:chExt cx="1877238" cy="191799"/>
          </a:xfrm>
        </p:grpSpPr>
        <p:sp>
          <p:nvSpPr>
            <p:cNvPr id="133"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dirty="0">
                <a:solidFill>
                  <a:srgbClr val="000000"/>
                </a:solidFill>
              </a:endParaRPr>
            </a:p>
          </p:txBody>
        </p:sp>
        <p:sp>
          <p:nvSpPr>
            <p:cNvPr id="134"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35"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36"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37"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38"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39"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0"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1"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2"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3"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4"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5"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6"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7"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8"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49"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0"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1"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2"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3"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4"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5"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6"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7"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8"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59"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0"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1"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2"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3"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4"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5"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6"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7"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8"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69"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170" name="Group 169"/>
          <p:cNvGrpSpPr/>
          <p:nvPr/>
        </p:nvGrpSpPr>
        <p:grpSpPr>
          <a:xfrm>
            <a:off x="9515945" y="4218440"/>
            <a:ext cx="1270830" cy="129841"/>
            <a:chOff x="1614642" y="3758136"/>
            <a:chExt cx="1877238" cy="191799"/>
          </a:xfrm>
        </p:grpSpPr>
        <p:sp>
          <p:nvSpPr>
            <p:cNvPr id="171"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dirty="0">
                <a:solidFill>
                  <a:srgbClr val="000000"/>
                </a:solidFill>
              </a:endParaRPr>
            </a:p>
          </p:txBody>
        </p:sp>
        <p:sp>
          <p:nvSpPr>
            <p:cNvPr id="172"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73"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74"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75"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76"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77"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78"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79"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0"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1"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2"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3"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4"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5"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6"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7"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8"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89"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0"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1"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2"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3"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4"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5"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6"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7"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8"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199"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00"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01"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02"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03"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04"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05"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06"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07"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cxnSp>
        <p:nvCxnSpPr>
          <p:cNvPr id="208" name="Straight Connector 207"/>
          <p:cNvCxnSpPr>
            <a:endCxn id="59" idx="2"/>
          </p:cNvCxnSpPr>
          <p:nvPr/>
        </p:nvCxnSpPr>
        <p:spPr>
          <a:xfrm flipV="1">
            <a:off x="8733244" y="3438954"/>
            <a:ext cx="8436" cy="78901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1" idx="0"/>
            <a:endCxn id="529" idx="2"/>
          </p:cNvCxnSpPr>
          <p:nvPr/>
        </p:nvCxnSpPr>
        <p:spPr>
          <a:xfrm flipV="1">
            <a:off x="10151361" y="3445137"/>
            <a:ext cx="9063" cy="77330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246" idx="2"/>
          </p:cNvCxnSpPr>
          <p:nvPr/>
        </p:nvCxnSpPr>
        <p:spPr>
          <a:xfrm>
            <a:off x="5993425" y="3022561"/>
            <a:ext cx="0" cy="714634"/>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211" name="TextBox 210"/>
          <p:cNvSpPr txBox="1"/>
          <p:nvPr/>
        </p:nvSpPr>
        <p:spPr>
          <a:xfrm>
            <a:off x="7853918" y="4434204"/>
            <a:ext cx="2136276" cy="169277"/>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buClr>
                <a:srgbClr val="002897"/>
              </a:buClr>
            </a:pPr>
            <a:r>
              <a:rPr lang="en-US" sz="1100" b="1" dirty="0">
                <a:solidFill>
                  <a:srgbClr val="005ADE"/>
                </a:solidFill>
              </a:rPr>
              <a:t>IEC 61850 / Station bus</a:t>
            </a:r>
          </a:p>
        </p:txBody>
      </p:sp>
      <p:sp>
        <p:nvSpPr>
          <p:cNvPr id="212" name="TextBox 211"/>
          <p:cNvSpPr txBox="1"/>
          <p:nvPr/>
        </p:nvSpPr>
        <p:spPr>
          <a:xfrm>
            <a:off x="5750762" y="3744417"/>
            <a:ext cx="1002482" cy="161583"/>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buClr>
                <a:srgbClr val="002897"/>
              </a:buClr>
            </a:pPr>
            <a:r>
              <a:rPr lang="en-US" sz="1050" dirty="0">
                <a:solidFill>
                  <a:srgbClr val="000000"/>
                </a:solidFill>
              </a:rPr>
              <a:t>Station LAN</a:t>
            </a:r>
          </a:p>
        </p:txBody>
      </p:sp>
      <p:sp>
        <p:nvSpPr>
          <p:cNvPr id="213" name="TextBox 212"/>
          <p:cNvSpPr txBox="1"/>
          <p:nvPr/>
        </p:nvSpPr>
        <p:spPr>
          <a:xfrm>
            <a:off x="6735803" y="2438089"/>
            <a:ext cx="615553" cy="2769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Engineering</a:t>
            </a:r>
          </a:p>
          <a:p>
            <a:pPr algn="ctr">
              <a:spcBef>
                <a:spcPts val="0"/>
              </a:spcBef>
              <a:buClr>
                <a:srgbClr val="002897"/>
              </a:buClr>
            </a:pPr>
            <a:r>
              <a:rPr lang="en-US" sz="900" dirty="0">
                <a:solidFill>
                  <a:srgbClr val="005ADE"/>
                </a:solidFill>
              </a:rPr>
              <a:t>Workstation</a:t>
            </a:r>
          </a:p>
        </p:txBody>
      </p:sp>
      <p:grpSp>
        <p:nvGrpSpPr>
          <p:cNvPr id="214" name="Group 213"/>
          <p:cNvGrpSpPr/>
          <p:nvPr/>
        </p:nvGrpSpPr>
        <p:grpSpPr>
          <a:xfrm>
            <a:off x="8561166" y="929846"/>
            <a:ext cx="459662" cy="430040"/>
            <a:chOff x="6583688" y="1489290"/>
            <a:chExt cx="459662" cy="430040"/>
          </a:xfrm>
        </p:grpSpPr>
        <p:sp>
          <p:nvSpPr>
            <p:cNvPr id="215" name="Freeform 5"/>
            <p:cNvSpPr>
              <a:spLocks noEditPoints="1"/>
            </p:cNvSpPr>
            <p:nvPr/>
          </p:nvSpPr>
          <p:spPr bwMode="auto">
            <a:xfrm>
              <a:off x="6583688" y="1489290"/>
              <a:ext cx="459662" cy="338108"/>
            </a:xfrm>
            <a:custGeom>
              <a:avLst/>
              <a:gdLst>
                <a:gd name="T0" fmla="*/ 174 w 450"/>
                <a:gd name="T1" fmla="*/ 331 h 331"/>
                <a:gd name="T2" fmla="*/ 7 w 450"/>
                <a:gd name="T3" fmla="*/ 331 h 331"/>
                <a:gd name="T4" fmla="*/ 0 w 450"/>
                <a:gd name="T5" fmla="*/ 323 h 331"/>
                <a:gd name="T6" fmla="*/ 0 w 450"/>
                <a:gd name="T7" fmla="*/ 8 h 331"/>
                <a:gd name="T8" fmla="*/ 7 w 450"/>
                <a:gd name="T9" fmla="*/ 0 h 331"/>
                <a:gd name="T10" fmla="*/ 442 w 450"/>
                <a:gd name="T11" fmla="*/ 0 h 331"/>
                <a:gd name="T12" fmla="*/ 450 w 450"/>
                <a:gd name="T13" fmla="*/ 8 h 331"/>
                <a:gd name="T14" fmla="*/ 450 w 450"/>
                <a:gd name="T15" fmla="*/ 323 h 331"/>
                <a:gd name="T16" fmla="*/ 442 w 450"/>
                <a:gd name="T17" fmla="*/ 331 h 331"/>
                <a:gd name="T18" fmla="*/ 276 w 450"/>
                <a:gd name="T19" fmla="*/ 331 h 331"/>
                <a:gd name="T20" fmla="*/ 174 w 450"/>
                <a:gd name="T21" fmla="*/ 331 h 331"/>
                <a:gd name="T22" fmla="*/ 174 w 450"/>
                <a:gd name="T23" fmla="*/ 331 h 331"/>
                <a:gd name="T24" fmla="*/ 276 w 450"/>
                <a:gd name="T25" fmla="*/ 331 h 331"/>
                <a:gd name="T26" fmla="*/ 174 w 450"/>
                <a:gd name="T27"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331">
                  <a:moveTo>
                    <a:pt x="174" y="331"/>
                  </a:moveTo>
                  <a:lnTo>
                    <a:pt x="7" y="331"/>
                  </a:lnTo>
                  <a:lnTo>
                    <a:pt x="0" y="323"/>
                  </a:lnTo>
                  <a:lnTo>
                    <a:pt x="0" y="8"/>
                  </a:lnTo>
                  <a:lnTo>
                    <a:pt x="7" y="0"/>
                  </a:lnTo>
                  <a:lnTo>
                    <a:pt x="442" y="0"/>
                  </a:lnTo>
                  <a:lnTo>
                    <a:pt x="450" y="8"/>
                  </a:lnTo>
                  <a:lnTo>
                    <a:pt x="450" y="323"/>
                  </a:lnTo>
                  <a:lnTo>
                    <a:pt x="442" y="331"/>
                  </a:lnTo>
                  <a:lnTo>
                    <a:pt x="276" y="331"/>
                  </a:lnTo>
                  <a:lnTo>
                    <a:pt x="174" y="331"/>
                  </a:lnTo>
                  <a:close/>
                  <a:moveTo>
                    <a:pt x="174" y="331"/>
                  </a:moveTo>
                  <a:lnTo>
                    <a:pt x="276" y="331"/>
                  </a:lnTo>
                  <a:lnTo>
                    <a:pt x="174"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16" name="Rectangle 36"/>
            <p:cNvSpPr>
              <a:spLocks noChangeArrowheads="1"/>
            </p:cNvSpPr>
            <p:nvPr/>
          </p:nvSpPr>
          <p:spPr bwMode="auto">
            <a:xfrm>
              <a:off x="6622503" y="1529127"/>
              <a:ext cx="382031" cy="242089"/>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17" name="Freeform 39"/>
            <p:cNvSpPr>
              <a:spLocks/>
            </p:cNvSpPr>
            <p:nvPr/>
          </p:nvSpPr>
          <p:spPr bwMode="auto">
            <a:xfrm>
              <a:off x="6669491" y="1583265"/>
              <a:ext cx="297249" cy="112361"/>
            </a:xfrm>
            <a:custGeom>
              <a:avLst/>
              <a:gdLst>
                <a:gd name="T0" fmla="*/ 0 w 291"/>
                <a:gd name="T1" fmla="*/ 0 h 110"/>
                <a:gd name="T2" fmla="*/ 0 w 291"/>
                <a:gd name="T3" fmla="*/ 25 h 110"/>
                <a:gd name="T4" fmla="*/ 47 w 291"/>
                <a:gd name="T5" fmla="*/ 43 h 110"/>
                <a:gd name="T6" fmla="*/ 55 w 291"/>
                <a:gd name="T7" fmla="*/ 82 h 110"/>
                <a:gd name="T8" fmla="*/ 127 w 291"/>
                <a:gd name="T9" fmla="*/ 82 h 110"/>
                <a:gd name="T10" fmla="*/ 141 w 291"/>
                <a:gd name="T11" fmla="*/ 110 h 110"/>
                <a:gd name="T12" fmla="*/ 210 w 291"/>
                <a:gd name="T13" fmla="*/ 84 h 110"/>
                <a:gd name="T14" fmla="*/ 210 w 291"/>
                <a:gd name="T15" fmla="*/ 21 h 110"/>
                <a:gd name="T16" fmla="*/ 282 w 291"/>
                <a:gd name="T17" fmla="*/ 25 h 110"/>
                <a:gd name="T18" fmla="*/ 291 w 291"/>
                <a:gd name="T19"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10">
                  <a:moveTo>
                    <a:pt x="0" y="0"/>
                  </a:moveTo>
                  <a:lnTo>
                    <a:pt x="0" y="25"/>
                  </a:lnTo>
                  <a:lnTo>
                    <a:pt x="47" y="43"/>
                  </a:lnTo>
                  <a:lnTo>
                    <a:pt x="55" y="82"/>
                  </a:lnTo>
                  <a:lnTo>
                    <a:pt x="127" y="82"/>
                  </a:lnTo>
                  <a:lnTo>
                    <a:pt x="141" y="110"/>
                  </a:lnTo>
                  <a:lnTo>
                    <a:pt x="210" y="84"/>
                  </a:lnTo>
                  <a:lnTo>
                    <a:pt x="210" y="21"/>
                  </a:lnTo>
                  <a:lnTo>
                    <a:pt x="282" y="25"/>
                  </a:lnTo>
                  <a:lnTo>
                    <a:pt x="291" y="52"/>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18" name="Freeform 40"/>
            <p:cNvSpPr>
              <a:spLocks/>
            </p:cNvSpPr>
            <p:nvPr/>
          </p:nvSpPr>
          <p:spPr bwMode="auto">
            <a:xfrm>
              <a:off x="6659276" y="1572029"/>
              <a:ext cx="20429" cy="21451"/>
            </a:xfrm>
            <a:custGeom>
              <a:avLst/>
              <a:gdLst>
                <a:gd name="T0" fmla="*/ 0 w 20"/>
                <a:gd name="T1" fmla="*/ 11 h 21"/>
                <a:gd name="T2" fmla="*/ 0 w 20"/>
                <a:gd name="T3" fmla="*/ 11 h 21"/>
                <a:gd name="T4" fmla="*/ 1 w 20"/>
                <a:gd name="T5" fmla="*/ 7 h 21"/>
                <a:gd name="T6" fmla="*/ 4 w 20"/>
                <a:gd name="T7" fmla="*/ 4 h 21"/>
                <a:gd name="T8" fmla="*/ 6 w 20"/>
                <a:gd name="T9" fmla="*/ 2 h 21"/>
                <a:gd name="T10" fmla="*/ 10 w 20"/>
                <a:gd name="T11" fmla="*/ 0 h 21"/>
                <a:gd name="T12" fmla="*/ 10 w 20"/>
                <a:gd name="T13" fmla="*/ 0 h 21"/>
                <a:gd name="T14" fmla="*/ 14 w 20"/>
                <a:gd name="T15" fmla="*/ 2 h 21"/>
                <a:gd name="T16" fmla="*/ 16 w 20"/>
                <a:gd name="T17" fmla="*/ 4 h 21"/>
                <a:gd name="T18" fmla="*/ 19 w 20"/>
                <a:gd name="T19" fmla="*/ 7 h 21"/>
                <a:gd name="T20" fmla="*/ 20 w 20"/>
                <a:gd name="T21" fmla="*/ 11 h 21"/>
                <a:gd name="T22" fmla="*/ 20 w 20"/>
                <a:gd name="T23" fmla="*/ 11 h 21"/>
                <a:gd name="T24" fmla="*/ 19 w 20"/>
                <a:gd name="T25" fmla="*/ 14 h 21"/>
                <a:gd name="T26" fmla="*/ 16 w 20"/>
                <a:gd name="T27" fmla="*/ 17 h 21"/>
                <a:gd name="T28" fmla="*/ 14 w 20"/>
                <a:gd name="T29" fmla="*/ 20 h 21"/>
                <a:gd name="T30" fmla="*/ 10 w 20"/>
                <a:gd name="T31" fmla="*/ 21 h 21"/>
                <a:gd name="T32" fmla="*/ 10 w 20"/>
                <a:gd name="T33" fmla="*/ 21 h 21"/>
                <a:gd name="T34" fmla="*/ 6 w 20"/>
                <a:gd name="T35" fmla="*/ 20 h 21"/>
                <a:gd name="T36" fmla="*/ 4 w 20"/>
                <a:gd name="T37" fmla="*/ 17 h 21"/>
                <a:gd name="T38" fmla="*/ 1 w 20"/>
                <a:gd name="T39" fmla="*/ 14 h 21"/>
                <a:gd name="T40" fmla="*/ 0 w 20"/>
                <a:gd name="T41" fmla="*/ 11 h 21"/>
                <a:gd name="T42" fmla="*/ 0 w 20"/>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1">
                  <a:moveTo>
                    <a:pt x="0" y="11"/>
                  </a:moveTo>
                  <a:lnTo>
                    <a:pt x="0" y="11"/>
                  </a:lnTo>
                  <a:lnTo>
                    <a:pt x="1" y="7"/>
                  </a:lnTo>
                  <a:lnTo>
                    <a:pt x="4" y="4"/>
                  </a:lnTo>
                  <a:lnTo>
                    <a:pt x="6" y="2"/>
                  </a:lnTo>
                  <a:lnTo>
                    <a:pt x="10" y="0"/>
                  </a:lnTo>
                  <a:lnTo>
                    <a:pt x="10" y="0"/>
                  </a:lnTo>
                  <a:lnTo>
                    <a:pt x="14" y="2"/>
                  </a:lnTo>
                  <a:lnTo>
                    <a:pt x="16" y="4"/>
                  </a:lnTo>
                  <a:lnTo>
                    <a:pt x="19" y="7"/>
                  </a:lnTo>
                  <a:lnTo>
                    <a:pt x="20" y="11"/>
                  </a:lnTo>
                  <a:lnTo>
                    <a:pt x="20" y="11"/>
                  </a:lnTo>
                  <a:lnTo>
                    <a:pt x="19" y="14"/>
                  </a:lnTo>
                  <a:lnTo>
                    <a:pt x="16" y="17"/>
                  </a:lnTo>
                  <a:lnTo>
                    <a:pt x="14" y="20"/>
                  </a:lnTo>
                  <a:lnTo>
                    <a:pt x="10" y="21"/>
                  </a:lnTo>
                  <a:lnTo>
                    <a:pt x="10" y="21"/>
                  </a:lnTo>
                  <a:lnTo>
                    <a:pt x="6" y="20"/>
                  </a:lnTo>
                  <a:lnTo>
                    <a:pt x="4" y="17"/>
                  </a:lnTo>
                  <a:lnTo>
                    <a:pt x="1" y="14"/>
                  </a:lnTo>
                  <a:lnTo>
                    <a:pt x="0" y="11"/>
                  </a:lnTo>
                  <a:lnTo>
                    <a:pt x="0" y="11"/>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19" name="Freeform 41"/>
            <p:cNvSpPr>
              <a:spLocks/>
            </p:cNvSpPr>
            <p:nvPr/>
          </p:nvSpPr>
          <p:spPr bwMode="auto">
            <a:xfrm>
              <a:off x="6957546" y="1627188"/>
              <a:ext cx="19408" cy="19408"/>
            </a:xfrm>
            <a:custGeom>
              <a:avLst/>
              <a:gdLst>
                <a:gd name="T0" fmla="*/ 0 w 19"/>
                <a:gd name="T1" fmla="*/ 13 h 19"/>
                <a:gd name="T2" fmla="*/ 0 w 19"/>
                <a:gd name="T3" fmla="*/ 13 h 19"/>
                <a:gd name="T4" fmla="*/ 3 w 19"/>
                <a:gd name="T5" fmla="*/ 15 h 19"/>
                <a:gd name="T6" fmla="*/ 5 w 19"/>
                <a:gd name="T7" fmla="*/ 18 h 19"/>
                <a:gd name="T8" fmla="*/ 9 w 19"/>
                <a:gd name="T9" fmla="*/ 19 h 19"/>
                <a:gd name="T10" fmla="*/ 13 w 19"/>
                <a:gd name="T11" fmla="*/ 18 h 19"/>
                <a:gd name="T12" fmla="*/ 13 w 19"/>
                <a:gd name="T13" fmla="*/ 18 h 19"/>
                <a:gd name="T14" fmla="*/ 16 w 19"/>
                <a:gd name="T15" fmla="*/ 16 h 19"/>
                <a:gd name="T16" fmla="*/ 18 w 19"/>
                <a:gd name="T17" fmla="*/ 13 h 19"/>
                <a:gd name="T18" fmla="*/ 19 w 19"/>
                <a:gd name="T19" fmla="*/ 10 h 19"/>
                <a:gd name="T20" fmla="*/ 18 w 19"/>
                <a:gd name="T21" fmla="*/ 6 h 19"/>
                <a:gd name="T22" fmla="*/ 18 w 19"/>
                <a:gd name="T23" fmla="*/ 6 h 19"/>
                <a:gd name="T24" fmla="*/ 17 w 19"/>
                <a:gd name="T25" fmla="*/ 2 h 19"/>
                <a:gd name="T26" fmla="*/ 14 w 19"/>
                <a:gd name="T27" fmla="*/ 0 h 19"/>
                <a:gd name="T28" fmla="*/ 10 w 19"/>
                <a:gd name="T29" fmla="*/ 0 h 19"/>
                <a:gd name="T30" fmla="*/ 7 w 19"/>
                <a:gd name="T31" fmla="*/ 0 h 19"/>
                <a:gd name="T32" fmla="*/ 7 w 19"/>
                <a:gd name="T33" fmla="*/ 0 h 19"/>
                <a:gd name="T34" fmla="*/ 3 w 19"/>
                <a:gd name="T35" fmla="*/ 2 h 19"/>
                <a:gd name="T36" fmla="*/ 2 w 19"/>
                <a:gd name="T37" fmla="*/ 5 h 19"/>
                <a:gd name="T38" fmla="*/ 0 w 19"/>
                <a:gd name="T39" fmla="*/ 9 h 19"/>
                <a:gd name="T40" fmla="*/ 0 w 19"/>
                <a:gd name="T41" fmla="*/ 13 h 19"/>
                <a:gd name="T42" fmla="*/ 0 w 19"/>
                <a:gd name="T4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3"/>
                  </a:moveTo>
                  <a:lnTo>
                    <a:pt x="0" y="13"/>
                  </a:lnTo>
                  <a:lnTo>
                    <a:pt x="3" y="15"/>
                  </a:lnTo>
                  <a:lnTo>
                    <a:pt x="5" y="18"/>
                  </a:lnTo>
                  <a:lnTo>
                    <a:pt x="9" y="19"/>
                  </a:lnTo>
                  <a:lnTo>
                    <a:pt x="13" y="18"/>
                  </a:lnTo>
                  <a:lnTo>
                    <a:pt x="13" y="18"/>
                  </a:lnTo>
                  <a:lnTo>
                    <a:pt x="16" y="16"/>
                  </a:lnTo>
                  <a:lnTo>
                    <a:pt x="18" y="13"/>
                  </a:lnTo>
                  <a:lnTo>
                    <a:pt x="19" y="10"/>
                  </a:lnTo>
                  <a:lnTo>
                    <a:pt x="18" y="6"/>
                  </a:lnTo>
                  <a:lnTo>
                    <a:pt x="18" y="6"/>
                  </a:lnTo>
                  <a:lnTo>
                    <a:pt x="17" y="2"/>
                  </a:lnTo>
                  <a:lnTo>
                    <a:pt x="14" y="0"/>
                  </a:lnTo>
                  <a:lnTo>
                    <a:pt x="10" y="0"/>
                  </a:lnTo>
                  <a:lnTo>
                    <a:pt x="7" y="0"/>
                  </a:lnTo>
                  <a:lnTo>
                    <a:pt x="7" y="0"/>
                  </a:lnTo>
                  <a:lnTo>
                    <a:pt x="3" y="2"/>
                  </a:lnTo>
                  <a:lnTo>
                    <a:pt x="2" y="5"/>
                  </a:lnTo>
                  <a:lnTo>
                    <a:pt x="0" y="9"/>
                  </a:lnTo>
                  <a:lnTo>
                    <a:pt x="0" y="13"/>
                  </a:lnTo>
                  <a:lnTo>
                    <a:pt x="0" y="13"/>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0" name="Freeform 42"/>
            <p:cNvSpPr>
              <a:spLocks/>
            </p:cNvSpPr>
            <p:nvPr/>
          </p:nvSpPr>
          <p:spPr bwMode="auto">
            <a:xfrm>
              <a:off x="6651104" y="1667026"/>
              <a:ext cx="74568" cy="67417"/>
            </a:xfrm>
            <a:custGeom>
              <a:avLst/>
              <a:gdLst>
                <a:gd name="T0" fmla="*/ 0 w 73"/>
                <a:gd name="T1" fmla="*/ 66 h 66"/>
                <a:gd name="T2" fmla="*/ 0 w 73"/>
                <a:gd name="T3" fmla="*/ 28 h 66"/>
                <a:gd name="T4" fmla="*/ 35 w 73"/>
                <a:gd name="T5" fmla="*/ 28 h 66"/>
                <a:gd name="T6" fmla="*/ 35 w 73"/>
                <a:gd name="T7" fmla="*/ 0 h 66"/>
                <a:gd name="T8" fmla="*/ 73 w 73"/>
                <a:gd name="T9" fmla="*/ 0 h 66"/>
                <a:gd name="T10" fmla="*/ 73 w 73"/>
                <a:gd name="T11" fmla="*/ 23 h 66"/>
              </a:gdLst>
              <a:ahLst/>
              <a:cxnLst>
                <a:cxn ang="0">
                  <a:pos x="T0" y="T1"/>
                </a:cxn>
                <a:cxn ang="0">
                  <a:pos x="T2" y="T3"/>
                </a:cxn>
                <a:cxn ang="0">
                  <a:pos x="T4" y="T5"/>
                </a:cxn>
                <a:cxn ang="0">
                  <a:pos x="T6" y="T7"/>
                </a:cxn>
                <a:cxn ang="0">
                  <a:pos x="T8" y="T9"/>
                </a:cxn>
                <a:cxn ang="0">
                  <a:pos x="T10" y="T11"/>
                </a:cxn>
              </a:cxnLst>
              <a:rect l="0" t="0" r="r" b="b"/>
              <a:pathLst>
                <a:path w="73" h="66">
                  <a:moveTo>
                    <a:pt x="0" y="66"/>
                  </a:moveTo>
                  <a:lnTo>
                    <a:pt x="0" y="28"/>
                  </a:lnTo>
                  <a:lnTo>
                    <a:pt x="35" y="28"/>
                  </a:lnTo>
                  <a:lnTo>
                    <a:pt x="35" y="0"/>
                  </a:lnTo>
                  <a:lnTo>
                    <a:pt x="73" y="0"/>
                  </a:lnTo>
                  <a:lnTo>
                    <a:pt x="73" y="23"/>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1" name="Rectangle 43"/>
            <p:cNvSpPr>
              <a:spLocks noChangeArrowheads="1"/>
            </p:cNvSpPr>
            <p:nvPr/>
          </p:nvSpPr>
          <p:spPr bwMode="auto">
            <a:xfrm>
              <a:off x="6643954" y="1725249"/>
              <a:ext cx="16343" cy="18386"/>
            </a:xfrm>
            <a:prstGeom prst="rect">
              <a:avLst/>
            </a:prstGeom>
            <a:solidFill>
              <a:schemeClr val="accent2"/>
            </a:solidFill>
            <a:ln w="381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2" name="Freeform 44"/>
            <p:cNvSpPr>
              <a:spLocks/>
            </p:cNvSpPr>
            <p:nvPr/>
          </p:nvSpPr>
          <p:spPr bwMode="auto">
            <a:xfrm>
              <a:off x="6716478" y="1680305"/>
              <a:ext cx="19408" cy="19408"/>
            </a:xfrm>
            <a:custGeom>
              <a:avLst/>
              <a:gdLst>
                <a:gd name="T0" fmla="*/ 0 w 19"/>
                <a:gd name="T1" fmla="*/ 9 h 19"/>
                <a:gd name="T2" fmla="*/ 0 w 19"/>
                <a:gd name="T3" fmla="*/ 9 h 19"/>
                <a:gd name="T4" fmla="*/ 0 w 19"/>
                <a:gd name="T5" fmla="*/ 13 h 19"/>
                <a:gd name="T6" fmla="*/ 2 w 19"/>
                <a:gd name="T7" fmla="*/ 17 h 19"/>
                <a:gd name="T8" fmla="*/ 5 w 19"/>
                <a:gd name="T9" fmla="*/ 18 h 19"/>
                <a:gd name="T10" fmla="*/ 9 w 19"/>
                <a:gd name="T11" fmla="*/ 19 h 19"/>
                <a:gd name="T12" fmla="*/ 9 w 19"/>
                <a:gd name="T13" fmla="*/ 19 h 19"/>
                <a:gd name="T14" fmla="*/ 13 w 19"/>
                <a:gd name="T15" fmla="*/ 18 h 19"/>
                <a:gd name="T16" fmla="*/ 15 w 19"/>
                <a:gd name="T17" fmla="*/ 17 h 19"/>
                <a:gd name="T18" fmla="*/ 18 w 19"/>
                <a:gd name="T19" fmla="*/ 13 h 19"/>
                <a:gd name="T20" fmla="*/ 19 w 19"/>
                <a:gd name="T21" fmla="*/ 9 h 19"/>
                <a:gd name="T22" fmla="*/ 19 w 19"/>
                <a:gd name="T23" fmla="*/ 9 h 19"/>
                <a:gd name="T24" fmla="*/ 18 w 19"/>
                <a:gd name="T25" fmla="*/ 5 h 19"/>
                <a:gd name="T26" fmla="*/ 15 w 19"/>
                <a:gd name="T27" fmla="*/ 3 h 19"/>
                <a:gd name="T28" fmla="*/ 13 w 19"/>
                <a:gd name="T29" fmla="*/ 0 h 19"/>
                <a:gd name="T30" fmla="*/ 9 w 19"/>
                <a:gd name="T31" fmla="*/ 0 h 19"/>
                <a:gd name="T32" fmla="*/ 9 w 19"/>
                <a:gd name="T33" fmla="*/ 0 h 19"/>
                <a:gd name="T34" fmla="*/ 5 w 19"/>
                <a:gd name="T35" fmla="*/ 0 h 19"/>
                <a:gd name="T36" fmla="*/ 2 w 19"/>
                <a:gd name="T37" fmla="*/ 3 h 19"/>
                <a:gd name="T38" fmla="*/ 0 w 19"/>
                <a:gd name="T39" fmla="*/ 5 h 19"/>
                <a:gd name="T40" fmla="*/ 0 w 19"/>
                <a:gd name="T41" fmla="*/ 9 h 19"/>
                <a:gd name="T42" fmla="*/ 0 w 19"/>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9"/>
                  </a:moveTo>
                  <a:lnTo>
                    <a:pt x="0" y="9"/>
                  </a:lnTo>
                  <a:lnTo>
                    <a:pt x="0" y="13"/>
                  </a:lnTo>
                  <a:lnTo>
                    <a:pt x="2" y="17"/>
                  </a:lnTo>
                  <a:lnTo>
                    <a:pt x="5" y="18"/>
                  </a:lnTo>
                  <a:lnTo>
                    <a:pt x="9" y="19"/>
                  </a:lnTo>
                  <a:lnTo>
                    <a:pt x="9" y="19"/>
                  </a:lnTo>
                  <a:lnTo>
                    <a:pt x="13" y="18"/>
                  </a:lnTo>
                  <a:lnTo>
                    <a:pt x="15" y="17"/>
                  </a:lnTo>
                  <a:lnTo>
                    <a:pt x="18" y="13"/>
                  </a:lnTo>
                  <a:lnTo>
                    <a:pt x="19" y="9"/>
                  </a:lnTo>
                  <a:lnTo>
                    <a:pt x="19" y="9"/>
                  </a:lnTo>
                  <a:lnTo>
                    <a:pt x="18" y="5"/>
                  </a:lnTo>
                  <a:lnTo>
                    <a:pt x="15" y="3"/>
                  </a:lnTo>
                  <a:lnTo>
                    <a:pt x="13" y="0"/>
                  </a:lnTo>
                  <a:lnTo>
                    <a:pt x="9" y="0"/>
                  </a:lnTo>
                  <a:lnTo>
                    <a:pt x="9" y="0"/>
                  </a:lnTo>
                  <a:lnTo>
                    <a:pt x="5" y="0"/>
                  </a:lnTo>
                  <a:lnTo>
                    <a:pt x="2" y="3"/>
                  </a:lnTo>
                  <a:lnTo>
                    <a:pt x="0" y="5"/>
                  </a:lnTo>
                  <a:lnTo>
                    <a:pt x="0" y="9"/>
                  </a:lnTo>
                  <a:lnTo>
                    <a:pt x="0" y="9"/>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3" name="Line 45"/>
            <p:cNvSpPr>
              <a:spLocks noChangeShapeType="1"/>
            </p:cNvSpPr>
            <p:nvPr/>
          </p:nvSpPr>
          <p:spPr bwMode="auto">
            <a:xfrm>
              <a:off x="6813518" y="1695627"/>
              <a:ext cx="15323" cy="26558"/>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4" name="Freeform 46"/>
            <p:cNvSpPr>
              <a:spLocks/>
            </p:cNvSpPr>
            <p:nvPr/>
          </p:nvSpPr>
          <p:spPr bwMode="auto">
            <a:xfrm>
              <a:off x="6817604" y="1709928"/>
              <a:ext cx="23494" cy="23494"/>
            </a:xfrm>
            <a:custGeom>
              <a:avLst/>
              <a:gdLst>
                <a:gd name="T0" fmla="*/ 9 w 23"/>
                <a:gd name="T1" fmla="*/ 23 h 23"/>
                <a:gd name="T2" fmla="*/ 23 w 23"/>
                <a:gd name="T3" fmla="*/ 14 h 23"/>
                <a:gd name="T4" fmla="*/ 14 w 23"/>
                <a:gd name="T5" fmla="*/ 0 h 23"/>
                <a:gd name="T6" fmla="*/ 0 w 23"/>
                <a:gd name="T7" fmla="*/ 8 h 23"/>
                <a:gd name="T8" fmla="*/ 9 w 23"/>
                <a:gd name="T9" fmla="*/ 23 h 23"/>
              </a:gdLst>
              <a:ahLst/>
              <a:cxnLst>
                <a:cxn ang="0">
                  <a:pos x="T0" y="T1"/>
                </a:cxn>
                <a:cxn ang="0">
                  <a:pos x="T2" y="T3"/>
                </a:cxn>
                <a:cxn ang="0">
                  <a:pos x="T4" y="T5"/>
                </a:cxn>
                <a:cxn ang="0">
                  <a:pos x="T6" y="T7"/>
                </a:cxn>
                <a:cxn ang="0">
                  <a:pos x="T8" y="T9"/>
                </a:cxn>
              </a:cxnLst>
              <a:rect l="0" t="0" r="r" b="b"/>
              <a:pathLst>
                <a:path w="23" h="23">
                  <a:moveTo>
                    <a:pt x="9" y="23"/>
                  </a:moveTo>
                  <a:lnTo>
                    <a:pt x="23" y="14"/>
                  </a:lnTo>
                  <a:lnTo>
                    <a:pt x="14" y="0"/>
                  </a:lnTo>
                  <a:lnTo>
                    <a:pt x="0" y="8"/>
                  </a:lnTo>
                  <a:lnTo>
                    <a:pt x="9" y="23"/>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5" name="Freeform 47"/>
            <p:cNvSpPr>
              <a:spLocks/>
            </p:cNvSpPr>
            <p:nvPr/>
          </p:nvSpPr>
          <p:spPr bwMode="auto">
            <a:xfrm>
              <a:off x="6884000" y="1669069"/>
              <a:ext cx="41881" cy="73546"/>
            </a:xfrm>
            <a:custGeom>
              <a:avLst/>
              <a:gdLst>
                <a:gd name="T0" fmla="*/ 0 w 41"/>
                <a:gd name="T1" fmla="*/ 0 h 72"/>
                <a:gd name="T2" fmla="*/ 0 w 41"/>
                <a:gd name="T3" fmla="*/ 36 h 72"/>
                <a:gd name="T4" fmla="*/ 41 w 41"/>
                <a:gd name="T5" fmla="*/ 40 h 72"/>
                <a:gd name="T6" fmla="*/ 41 w 41"/>
                <a:gd name="T7" fmla="*/ 72 h 72"/>
              </a:gdLst>
              <a:ahLst/>
              <a:cxnLst>
                <a:cxn ang="0">
                  <a:pos x="T0" y="T1"/>
                </a:cxn>
                <a:cxn ang="0">
                  <a:pos x="T2" y="T3"/>
                </a:cxn>
                <a:cxn ang="0">
                  <a:pos x="T4" y="T5"/>
                </a:cxn>
                <a:cxn ang="0">
                  <a:pos x="T6" y="T7"/>
                </a:cxn>
              </a:cxnLst>
              <a:rect l="0" t="0" r="r" b="b"/>
              <a:pathLst>
                <a:path w="41" h="72">
                  <a:moveTo>
                    <a:pt x="0" y="0"/>
                  </a:moveTo>
                  <a:lnTo>
                    <a:pt x="0" y="36"/>
                  </a:lnTo>
                  <a:lnTo>
                    <a:pt x="41" y="40"/>
                  </a:lnTo>
                  <a:lnTo>
                    <a:pt x="41" y="72"/>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6" name="Rectangle 48"/>
            <p:cNvSpPr>
              <a:spLocks noChangeArrowheads="1"/>
            </p:cNvSpPr>
            <p:nvPr/>
          </p:nvSpPr>
          <p:spPr bwMode="auto">
            <a:xfrm>
              <a:off x="6916687" y="1733421"/>
              <a:ext cx="16343" cy="17365"/>
            </a:xfrm>
            <a:prstGeom prst="rect">
              <a:avLst/>
            </a:prstGeom>
            <a:solidFill>
              <a:schemeClr val="accent2"/>
            </a:solidFill>
            <a:ln w="381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7" name="Line 49"/>
            <p:cNvSpPr>
              <a:spLocks noChangeShapeType="1"/>
            </p:cNvSpPr>
            <p:nvPr/>
          </p:nvSpPr>
          <p:spPr bwMode="auto">
            <a:xfrm flipV="1">
              <a:off x="6925880" y="1691541"/>
              <a:ext cx="21451" cy="18386"/>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8" name="Freeform 50"/>
            <p:cNvSpPr>
              <a:spLocks/>
            </p:cNvSpPr>
            <p:nvPr/>
          </p:nvSpPr>
          <p:spPr bwMode="auto">
            <a:xfrm>
              <a:off x="6937117" y="1683369"/>
              <a:ext cx="19408" cy="19408"/>
            </a:xfrm>
            <a:custGeom>
              <a:avLst/>
              <a:gdLst>
                <a:gd name="T0" fmla="*/ 15 w 19"/>
                <a:gd name="T1" fmla="*/ 16 h 19"/>
                <a:gd name="T2" fmla="*/ 15 w 19"/>
                <a:gd name="T3" fmla="*/ 16 h 19"/>
                <a:gd name="T4" fmla="*/ 18 w 19"/>
                <a:gd name="T5" fmla="*/ 14 h 19"/>
                <a:gd name="T6" fmla="*/ 19 w 19"/>
                <a:gd name="T7" fmla="*/ 10 h 19"/>
                <a:gd name="T8" fmla="*/ 19 w 19"/>
                <a:gd name="T9" fmla="*/ 6 h 19"/>
                <a:gd name="T10" fmla="*/ 16 w 19"/>
                <a:gd name="T11" fmla="*/ 3 h 19"/>
                <a:gd name="T12" fmla="*/ 16 w 19"/>
                <a:gd name="T13" fmla="*/ 3 h 19"/>
                <a:gd name="T14" fmla="*/ 14 w 19"/>
                <a:gd name="T15" fmla="*/ 1 h 19"/>
                <a:gd name="T16" fmla="*/ 10 w 19"/>
                <a:gd name="T17" fmla="*/ 0 h 19"/>
                <a:gd name="T18" fmla="*/ 6 w 19"/>
                <a:gd name="T19" fmla="*/ 0 h 19"/>
                <a:gd name="T20" fmla="*/ 4 w 19"/>
                <a:gd name="T21" fmla="*/ 2 h 19"/>
                <a:gd name="T22" fmla="*/ 4 w 19"/>
                <a:gd name="T23" fmla="*/ 2 h 19"/>
                <a:gd name="T24" fmla="*/ 1 w 19"/>
                <a:gd name="T25" fmla="*/ 5 h 19"/>
                <a:gd name="T26" fmla="*/ 0 w 19"/>
                <a:gd name="T27" fmla="*/ 8 h 19"/>
                <a:gd name="T28" fmla="*/ 0 w 19"/>
                <a:gd name="T29" fmla="*/ 12 h 19"/>
                <a:gd name="T30" fmla="*/ 2 w 19"/>
                <a:gd name="T31" fmla="*/ 15 h 19"/>
                <a:gd name="T32" fmla="*/ 2 w 19"/>
                <a:gd name="T33" fmla="*/ 15 h 19"/>
                <a:gd name="T34" fmla="*/ 5 w 19"/>
                <a:gd name="T35" fmla="*/ 17 h 19"/>
                <a:gd name="T36" fmla="*/ 9 w 19"/>
                <a:gd name="T37" fmla="*/ 19 h 19"/>
                <a:gd name="T38" fmla="*/ 13 w 19"/>
                <a:gd name="T39" fmla="*/ 19 h 19"/>
                <a:gd name="T40" fmla="*/ 15 w 19"/>
                <a:gd name="T41" fmla="*/ 16 h 19"/>
                <a:gd name="T42" fmla="*/ 15 w 19"/>
                <a:gd name="T4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5" y="16"/>
                  </a:moveTo>
                  <a:lnTo>
                    <a:pt x="15" y="16"/>
                  </a:lnTo>
                  <a:lnTo>
                    <a:pt x="18" y="14"/>
                  </a:lnTo>
                  <a:lnTo>
                    <a:pt x="19" y="10"/>
                  </a:lnTo>
                  <a:lnTo>
                    <a:pt x="19" y="6"/>
                  </a:lnTo>
                  <a:lnTo>
                    <a:pt x="16" y="3"/>
                  </a:lnTo>
                  <a:lnTo>
                    <a:pt x="16" y="3"/>
                  </a:lnTo>
                  <a:lnTo>
                    <a:pt x="14" y="1"/>
                  </a:lnTo>
                  <a:lnTo>
                    <a:pt x="10" y="0"/>
                  </a:lnTo>
                  <a:lnTo>
                    <a:pt x="6" y="0"/>
                  </a:lnTo>
                  <a:lnTo>
                    <a:pt x="4" y="2"/>
                  </a:lnTo>
                  <a:lnTo>
                    <a:pt x="4" y="2"/>
                  </a:lnTo>
                  <a:lnTo>
                    <a:pt x="1" y="5"/>
                  </a:lnTo>
                  <a:lnTo>
                    <a:pt x="0" y="8"/>
                  </a:lnTo>
                  <a:lnTo>
                    <a:pt x="0" y="12"/>
                  </a:lnTo>
                  <a:lnTo>
                    <a:pt x="2" y="15"/>
                  </a:lnTo>
                  <a:lnTo>
                    <a:pt x="2" y="15"/>
                  </a:lnTo>
                  <a:lnTo>
                    <a:pt x="5" y="17"/>
                  </a:lnTo>
                  <a:lnTo>
                    <a:pt x="9" y="19"/>
                  </a:lnTo>
                  <a:lnTo>
                    <a:pt x="13" y="19"/>
                  </a:lnTo>
                  <a:lnTo>
                    <a:pt x="15" y="16"/>
                  </a:lnTo>
                  <a:lnTo>
                    <a:pt x="15" y="16"/>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29" name="Freeform 51"/>
            <p:cNvSpPr>
              <a:spLocks/>
            </p:cNvSpPr>
            <p:nvPr/>
          </p:nvSpPr>
          <p:spPr bwMode="auto">
            <a:xfrm>
              <a:off x="6880935" y="1563857"/>
              <a:ext cx="3065" cy="40859"/>
            </a:xfrm>
            <a:custGeom>
              <a:avLst/>
              <a:gdLst>
                <a:gd name="T0" fmla="*/ 3 w 3"/>
                <a:gd name="T1" fmla="*/ 40 h 40"/>
                <a:gd name="T2" fmla="*/ 0 w 3"/>
                <a:gd name="T3" fmla="*/ 0 h 40"/>
                <a:gd name="T4" fmla="*/ 3 w 3"/>
                <a:gd name="T5" fmla="*/ 40 h 40"/>
              </a:gdLst>
              <a:ahLst/>
              <a:cxnLst>
                <a:cxn ang="0">
                  <a:pos x="T0" y="T1"/>
                </a:cxn>
                <a:cxn ang="0">
                  <a:pos x="T2" y="T3"/>
                </a:cxn>
                <a:cxn ang="0">
                  <a:pos x="T4" y="T5"/>
                </a:cxn>
              </a:cxnLst>
              <a:rect l="0" t="0" r="r" b="b"/>
              <a:pathLst>
                <a:path w="3" h="40">
                  <a:moveTo>
                    <a:pt x="3" y="40"/>
                  </a:moveTo>
                  <a:lnTo>
                    <a:pt x="0" y="0"/>
                  </a:lnTo>
                  <a:lnTo>
                    <a:pt x="3" y="40"/>
                  </a:lnTo>
                  <a:close/>
                </a:path>
              </a:pathLst>
            </a:custGeom>
            <a:solidFill>
              <a:srgbClr val="FFFFFF"/>
            </a:solidFill>
            <a:ln w="3810">
              <a:solidFill>
                <a:srgbClr val="000000"/>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0" name="Line 52"/>
            <p:cNvSpPr>
              <a:spLocks noChangeShapeType="1"/>
            </p:cNvSpPr>
            <p:nvPr/>
          </p:nvSpPr>
          <p:spPr bwMode="auto">
            <a:xfrm flipH="1" flipV="1">
              <a:off x="6880935" y="1563857"/>
              <a:ext cx="3065" cy="40859"/>
            </a:xfrm>
            <a:prstGeom prst="line">
              <a:avLst/>
            </a:prstGeom>
            <a:noFill/>
            <a:ln w="381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1" name="Line 53"/>
            <p:cNvSpPr>
              <a:spLocks noChangeShapeType="1"/>
            </p:cNvSpPr>
            <p:nvPr/>
          </p:nvSpPr>
          <p:spPr bwMode="auto">
            <a:xfrm flipH="1" flipV="1">
              <a:off x="6882978" y="1571007"/>
              <a:ext cx="1022" cy="33709"/>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2" name="Freeform 54"/>
            <p:cNvSpPr>
              <a:spLocks/>
            </p:cNvSpPr>
            <p:nvPr/>
          </p:nvSpPr>
          <p:spPr bwMode="auto">
            <a:xfrm>
              <a:off x="6873785" y="1563857"/>
              <a:ext cx="17365" cy="16343"/>
            </a:xfrm>
            <a:custGeom>
              <a:avLst/>
              <a:gdLst>
                <a:gd name="T0" fmla="*/ 16 w 17"/>
                <a:gd name="T1" fmla="*/ 0 h 16"/>
                <a:gd name="T2" fmla="*/ 0 w 17"/>
                <a:gd name="T3" fmla="*/ 0 h 16"/>
                <a:gd name="T4" fmla="*/ 0 w 17"/>
                <a:gd name="T5" fmla="*/ 16 h 16"/>
                <a:gd name="T6" fmla="*/ 17 w 17"/>
                <a:gd name="T7" fmla="*/ 16 h 16"/>
                <a:gd name="T8" fmla="*/ 16 w 17"/>
                <a:gd name="T9" fmla="*/ 0 h 16"/>
              </a:gdLst>
              <a:ahLst/>
              <a:cxnLst>
                <a:cxn ang="0">
                  <a:pos x="T0" y="T1"/>
                </a:cxn>
                <a:cxn ang="0">
                  <a:pos x="T2" y="T3"/>
                </a:cxn>
                <a:cxn ang="0">
                  <a:pos x="T4" y="T5"/>
                </a:cxn>
                <a:cxn ang="0">
                  <a:pos x="T6" y="T7"/>
                </a:cxn>
                <a:cxn ang="0">
                  <a:pos x="T8" y="T9"/>
                </a:cxn>
              </a:cxnLst>
              <a:rect l="0" t="0" r="r" b="b"/>
              <a:pathLst>
                <a:path w="17" h="16">
                  <a:moveTo>
                    <a:pt x="16" y="0"/>
                  </a:moveTo>
                  <a:lnTo>
                    <a:pt x="0" y="0"/>
                  </a:lnTo>
                  <a:lnTo>
                    <a:pt x="0" y="16"/>
                  </a:lnTo>
                  <a:lnTo>
                    <a:pt x="17" y="16"/>
                  </a:lnTo>
                  <a:lnTo>
                    <a:pt x="16" y="0"/>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3" name="Freeform 55"/>
            <p:cNvSpPr>
              <a:spLocks/>
            </p:cNvSpPr>
            <p:nvPr/>
          </p:nvSpPr>
          <p:spPr bwMode="auto">
            <a:xfrm>
              <a:off x="6799217" y="1583265"/>
              <a:ext cx="35752" cy="83761"/>
            </a:xfrm>
            <a:custGeom>
              <a:avLst/>
              <a:gdLst>
                <a:gd name="T0" fmla="*/ 0 w 35"/>
                <a:gd name="T1" fmla="*/ 82 h 82"/>
                <a:gd name="T2" fmla="*/ 0 w 35"/>
                <a:gd name="T3" fmla="*/ 40 h 82"/>
                <a:gd name="T4" fmla="*/ 35 w 35"/>
                <a:gd name="T5" fmla="*/ 40 h 82"/>
                <a:gd name="T6" fmla="*/ 35 w 35"/>
                <a:gd name="T7" fmla="*/ 0 h 82"/>
              </a:gdLst>
              <a:ahLst/>
              <a:cxnLst>
                <a:cxn ang="0">
                  <a:pos x="T0" y="T1"/>
                </a:cxn>
                <a:cxn ang="0">
                  <a:pos x="T2" y="T3"/>
                </a:cxn>
                <a:cxn ang="0">
                  <a:pos x="T4" y="T5"/>
                </a:cxn>
                <a:cxn ang="0">
                  <a:pos x="T6" y="T7"/>
                </a:cxn>
              </a:cxnLst>
              <a:rect l="0" t="0" r="r" b="b"/>
              <a:pathLst>
                <a:path w="35" h="82">
                  <a:moveTo>
                    <a:pt x="0" y="82"/>
                  </a:moveTo>
                  <a:lnTo>
                    <a:pt x="0" y="40"/>
                  </a:lnTo>
                  <a:lnTo>
                    <a:pt x="35" y="40"/>
                  </a:lnTo>
                  <a:lnTo>
                    <a:pt x="35" y="0"/>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4" name="Freeform 56"/>
            <p:cNvSpPr>
              <a:spLocks/>
            </p:cNvSpPr>
            <p:nvPr/>
          </p:nvSpPr>
          <p:spPr bwMode="auto">
            <a:xfrm>
              <a:off x="6823733" y="1572029"/>
              <a:ext cx="19408" cy="21451"/>
            </a:xfrm>
            <a:custGeom>
              <a:avLst/>
              <a:gdLst>
                <a:gd name="T0" fmla="*/ 19 w 19"/>
                <a:gd name="T1" fmla="*/ 11 h 21"/>
                <a:gd name="T2" fmla="*/ 19 w 19"/>
                <a:gd name="T3" fmla="*/ 11 h 21"/>
                <a:gd name="T4" fmla="*/ 18 w 19"/>
                <a:gd name="T5" fmla="*/ 7 h 21"/>
                <a:gd name="T6" fmla="*/ 17 w 19"/>
                <a:gd name="T7" fmla="*/ 4 h 21"/>
                <a:gd name="T8" fmla="*/ 13 w 19"/>
                <a:gd name="T9" fmla="*/ 2 h 21"/>
                <a:gd name="T10" fmla="*/ 11 w 19"/>
                <a:gd name="T11" fmla="*/ 0 h 21"/>
                <a:gd name="T12" fmla="*/ 11 w 19"/>
                <a:gd name="T13" fmla="*/ 0 h 21"/>
                <a:gd name="T14" fmla="*/ 7 w 19"/>
                <a:gd name="T15" fmla="*/ 2 h 21"/>
                <a:gd name="T16" fmla="*/ 3 w 19"/>
                <a:gd name="T17" fmla="*/ 4 h 21"/>
                <a:gd name="T18" fmla="*/ 2 w 19"/>
                <a:gd name="T19" fmla="*/ 7 h 21"/>
                <a:gd name="T20" fmla="*/ 0 w 19"/>
                <a:gd name="T21" fmla="*/ 11 h 21"/>
                <a:gd name="T22" fmla="*/ 0 w 19"/>
                <a:gd name="T23" fmla="*/ 11 h 21"/>
                <a:gd name="T24" fmla="*/ 2 w 19"/>
                <a:gd name="T25" fmla="*/ 14 h 21"/>
                <a:gd name="T26" fmla="*/ 3 w 19"/>
                <a:gd name="T27" fmla="*/ 17 h 21"/>
                <a:gd name="T28" fmla="*/ 7 w 19"/>
                <a:gd name="T29" fmla="*/ 20 h 21"/>
                <a:gd name="T30" fmla="*/ 11 w 19"/>
                <a:gd name="T31" fmla="*/ 21 h 21"/>
                <a:gd name="T32" fmla="*/ 11 w 19"/>
                <a:gd name="T33" fmla="*/ 21 h 21"/>
                <a:gd name="T34" fmla="*/ 13 w 19"/>
                <a:gd name="T35" fmla="*/ 20 h 21"/>
                <a:gd name="T36" fmla="*/ 17 w 19"/>
                <a:gd name="T37" fmla="*/ 17 h 21"/>
                <a:gd name="T38" fmla="*/ 18 w 19"/>
                <a:gd name="T39" fmla="*/ 14 h 21"/>
                <a:gd name="T40" fmla="*/ 19 w 19"/>
                <a:gd name="T41" fmla="*/ 11 h 21"/>
                <a:gd name="T42" fmla="*/ 19 w 19"/>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1">
                  <a:moveTo>
                    <a:pt x="19" y="11"/>
                  </a:moveTo>
                  <a:lnTo>
                    <a:pt x="19" y="11"/>
                  </a:lnTo>
                  <a:lnTo>
                    <a:pt x="18" y="7"/>
                  </a:lnTo>
                  <a:lnTo>
                    <a:pt x="17" y="4"/>
                  </a:lnTo>
                  <a:lnTo>
                    <a:pt x="13" y="2"/>
                  </a:lnTo>
                  <a:lnTo>
                    <a:pt x="11" y="0"/>
                  </a:lnTo>
                  <a:lnTo>
                    <a:pt x="11" y="0"/>
                  </a:lnTo>
                  <a:lnTo>
                    <a:pt x="7" y="2"/>
                  </a:lnTo>
                  <a:lnTo>
                    <a:pt x="3" y="4"/>
                  </a:lnTo>
                  <a:lnTo>
                    <a:pt x="2" y="7"/>
                  </a:lnTo>
                  <a:lnTo>
                    <a:pt x="0" y="11"/>
                  </a:lnTo>
                  <a:lnTo>
                    <a:pt x="0" y="11"/>
                  </a:lnTo>
                  <a:lnTo>
                    <a:pt x="2" y="14"/>
                  </a:lnTo>
                  <a:lnTo>
                    <a:pt x="3" y="17"/>
                  </a:lnTo>
                  <a:lnTo>
                    <a:pt x="7" y="20"/>
                  </a:lnTo>
                  <a:lnTo>
                    <a:pt x="11" y="21"/>
                  </a:lnTo>
                  <a:lnTo>
                    <a:pt x="11" y="21"/>
                  </a:lnTo>
                  <a:lnTo>
                    <a:pt x="13" y="20"/>
                  </a:lnTo>
                  <a:lnTo>
                    <a:pt x="17" y="17"/>
                  </a:lnTo>
                  <a:lnTo>
                    <a:pt x="18" y="14"/>
                  </a:lnTo>
                  <a:lnTo>
                    <a:pt x="19" y="11"/>
                  </a:lnTo>
                  <a:lnTo>
                    <a:pt x="19" y="11"/>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5" name="Freeform 57"/>
            <p:cNvSpPr>
              <a:spLocks/>
            </p:cNvSpPr>
            <p:nvPr/>
          </p:nvSpPr>
          <p:spPr bwMode="auto">
            <a:xfrm>
              <a:off x="6746101" y="1589394"/>
              <a:ext cx="53117" cy="34730"/>
            </a:xfrm>
            <a:custGeom>
              <a:avLst/>
              <a:gdLst>
                <a:gd name="T0" fmla="*/ 52 w 52"/>
                <a:gd name="T1" fmla="*/ 34 h 34"/>
                <a:gd name="T2" fmla="*/ 23 w 52"/>
                <a:gd name="T3" fmla="*/ 34 h 34"/>
                <a:gd name="T4" fmla="*/ 23 w 52"/>
                <a:gd name="T5" fmla="*/ 0 h 34"/>
                <a:gd name="T6" fmla="*/ 0 w 52"/>
                <a:gd name="T7" fmla="*/ 0 h 34"/>
              </a:gdLst>
              <a:ahLst/>
              <a:cxnLst>
                <a:cxn ang="0">
                  <a:pos x="T0" y="T1"/>
                </a:cxn>
                <a:cxn ang="0">
                  <a:pos x="T2" y="T3"/>
                </a:cxn>
                <a:cxn ang="0">
                  <a:pos x="T4" y="T5"/>
                </a:cxn>
                <a:cxn ang="0">
                  <a:pos x="T6" y="T7"/>
                </a:cxn>
              </a:cxnLst>
              <a:rect l="0" t="0" r="r" b="b"/>
              <a:pathLst>
                <a:path w="52" h="34">
                  <a:moveTo>
                    <a:pt x="52" y="34"/>
                  </a:moveTo>
                  <a:lnTo>
                    <a:pt x="23" y="34"/>
                  </a:lnTo>
                  <a:lnTo>
                    <a:pt x="23" y="0"/>
                  </a:lnTo>
                  <a:lnTo>
                    <a:pt x="0" y="0"/>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6" name="Freeform 58"/>
            <p:cNvSpPr>
              <a:spLocks/>
            </p:cNvSpPr>
            <p:nvPr/>
          </p:nvSpPr>
          <p:spPr bwMode="auto">
            <a:xfrm>
              <a:off x="6736908" y="1579179"/>
              <a:ext cx="19408" cy="19408"/>
            </a:xfrm>
            <a:custGeom>
              <a:avLst/>
              <a:gdLst>
                <a:gd name="T0" fmla="*/ 10 w 19"/>
                <a:gd name="T1" fmla="*/ 0 h 19"/>
                <a:gd name="T2" fmla="*/ 10 w 19"/>
                <a:gd name="T3" fmla="*/ 0 h 19"/>
                <a:gd name="T4" fmla="*/ 6 w 19"/>
                <a:gd name="T5" fmla="*/ 1 h 19"/>
                <a:gd name="T6" fmla="*/ 3 w 19"/>
                <a:gd name="T7" fmla="*/ 2 h 19"/>
                <a:gd name="T8" fmla="*/ 1 w 19"/>
                <a:gd name="T9" fmla="*/ 6 h 19"/>
                <a:gd name="T10" fmla="*/ 0 w 19"/>
                <a:gd name="T11" fmla="*/ 10 h 19"/>
                <a:gd name="T12" fmla="*/ 0 w 19"/>
                <a:gd name="T13" fmla="*/ 10 h 19"/>
                <a:gd name="T14" fmla="*/ 1 w 19"/>
                <a:gd name="T15" fmla="*/ 13 h 19"/>
                <a:gd name="T16" fmla="*/ 3 w 19"/>
                <a:gd name="T17" fmla="*/ 16 h 19"/>
                <a:gd name="T18" fmla="*/ 6 w 19"/>
                <a:gd name="T19" fmla="*/ 18 h 19"/>
                <a:gd name="T20" fmla="*/ 10 w 19"/>
                <a:gd name="T21" fmla="*/ 19 h 19"/>
                <a:gd name="T22" fmla="*/ 10 w 19"/>
                <a:gd name="T23" fmla="*/ 19 h 19"/>
                <a:gd name="T24" fmla="*/ 13 w 19"/>
                <a:gd name="T25" fmla="*/ 18 h 19"/>
                <a:gd name="T26" fmla="*/ 17 w 19"/>
                <a:gd name="T27" fmla="*/ 16 h 19"/>
                <a:gd name="T28" fmla="*/ 18 w 19"/>
                <a:gd name="T29" fmla="*/ 13 h 19"/>
                <a:gd name="T30" fmla="*/ 19 w 19"/>
                <a:gd name="T31" fmla="*/ 10 h 19"/>
                <a:gd name="T32" fmla="*/ 19 w 19"/>
                <a:gd name="T33" fmla="*/ 10 h 19"/>
                <a:gd name="T34" fmla="*/ 18 w 19"/>
                <a:gd name="T35" fmla="*/ 6 h 19"/>
                <a:gd name="T36" fmla="*/ 17 w 19"/>
                <a:gd name="T37" fmla="*/ 2 h 19"/>
                <a:gd name="T38" fmla="*/ 13 w 19"/>
                <a:gd name="T39" fmla="*/ 1 h 19"/>
                <a:gd name="T40" fmla="*/ 10 w 19"/>
                <a:gd name="T41" fmla="*/ 0 h 19"/>
                <a:gd name="T42" fmla="*/ 10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0" y="0"/>
                  </a:moveTo>
                  <a:lnTo>
                    <a:pt x="10" y="0"/>
                  </a:lnTo>
                  <a:lnTo>
                    <a:pt x="6" y="1"/>
                  </a:lnTo>
                  <a:lnTo>
                    <a:pt x="3" y="2"/>
                  </a:lnTo>
                  <a:lnTo>
                    <a:pt x="1" y="6"/>
                  </a:lnTo>
                  <a:lnTo>
                    <a:pt x="0" y="10"/>
                  </a:lnTo>
                  <a:lnTo>
                    <a:pt x="0" y="10"/>
                  </a:lnTo>
                  <a:lnTo>
                    <a:pt x="1" y="13"/>
                  </a:lnTo>
                  <a:lnTo>
                    <a:pt x="3" y="16"/>
                  </a:lnTo>
                  <a:lnTo>
                    <a:pt x="6" y="18"/>
                  </a:lnTo>
                  <a:lnTo>
                    <a:pt x="10" y="19"/>
                  </a:lnTo>
                  <a:lnTo>
                    <a:pt x="10" y="19"/>
                  </a:lnTo>
                  <a:lnTo>
                    <a:pt x="13" y="18"/>
                  </a:lnTo>
                  <a:lnTo>
                    <a:pt x="17" y="16"/>
                  </a:lnTo>
                  <a:lnTo>
                    <a:pt x="18" y="13"/>
                  </a:lnTo>
                  <a:lnTo>
                    <a:pt x="19" y="10"/>
                  </a:lnTo>
                  <a:lnTo>
                    <a:pt x="19" y="10"/>
                  </a:lnTo>
                  <a:lnTo>
                    <a:pt x="18" y="6"/>
                  </a:lnTo>
                  <a:lnTo>
                    <a:pt x="17" y="2"/>
                  </a:lnTo>
                  <a:lnTo>
                    <a:pt x="13" y="1"/>
                  </a:lnTo>
                  <a:lnTo>
                    <a:pt x="10" y="0"/>
                  </a:lnTo>
                  <a:lnTo>
                    <a:pt x="10" y="0"/>
                  </a:lnTo>
                  <a:close/>
                </a:path>
              </a:pathLst>
            </a:custGeom>
            <a:solidFill>
              <a:schemeClr val="accent2"/>
            </a:solidFill>
            <a:ln w="381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7" name="Freeform 6"/>
            <p:cNvSpPr>
              <a:spLocks/>
            </p:cNvSpPr>
            <p:nvPr/>
          </p:nvSpPr>
          <p:spPr bwMode="auto">
            <a:xfrm>
              <a:off x="6583688" y="1489290"/>
              <a:ext cx="459662" cy="338108"/>
            </a:xfrm>
            <a:custGeom>
              <a:avLst/>
              <a:gdLst>
                <a:gd name="T0" fmla="*/ 174 w 450"/>
                <a:gd name="T1" fmla="*/ 331 h 331"/>
                <a:gd name="T2" fmla="*/ 7 w 450"/>
                <a:gd name="T3" fmla="*/ 331 h 331"/>
                <a:gd name="T4" fmla="*/ 0 w 450"/>
                <a:gd name="T5" fmla="*/ 323 h 331"/>
                <a:gd name="T6" fmla="*/ 0 w 450"/>
                <a:gd name="T7" fmla="*/ 8 h 331"/>
                <a:gd name="T8" fmla="*/ 7 w 450"/>
                <a:gd name="T9" fmla="*/ 0 h 331"/>
                <a:gd name="T10" fmla="*/ 442 w 450"/>
                <a:gd name="T11" fmla="*/ 0 h 331"/>
                <a:gd name="T12" fmla="*/ 450 w 450"/>
                <a:gd name="T13" fmla="*/ 8 h 331"/>
                <a:gd name="T14" fmla="*/ 450 w 450"/>
                <a:gd name="T15" fmla="*/ 323 h 331"/>
                <a:gd name="T16" fmla="*/ 442 w 450"/>
                <a:gd name="T17" fmla="*/ 331 h 331"/>
                <a:gd name="T18" fmla="*/ 276 w 450"/>
                <a:gd name="T19"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31">
                  <a:moveTo>
                    <a:pt x="174" y="331"/>
                  </a:moveTo>
                  <a:lnTo>
                    <a:pt x="7" y="331"/>
                  </a:lnTo>
                  <a:lnTo>
                    <a:pt x="0" y="323"/>
                  </a:lnTo>
                  <a:lnTo>
                    <a:pt x="0" y="8"/>
                  </a:lnTo>
                  <a:lnTo>
                    <a:pt x="7" y="0"/>
                  </a:lnTo>
                  <a:lnTo>
                    <a:pt x="442" y="0"/>
                  </a:lnTo>
                  <a:lnTo>
                    <a:pt x="450" y="8"/>
                  </a:lnTo>
                  <a:lnTo>
                    <a:pt x="450" y="323"/>
                  </a:lnTo>
                  <a:lnTo>
                    <a:pt x="442" y="331"/>
                  </a:lnTo>
                  <a:lnTo>
                    <a:pt x="276" y="331"/>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8" name="Line 7"/>
            <p:cNvSpPr>
              <a:spLocks noChangeShapeType="1"/>
            </p:cNvSpPr>
            <p:nvPr/>
          </p:nvSpPr>
          <p:spPr bwMode="auto">
            <a:xfrm>
              <a:off x="6761424" y="1827398"/>
              <a:ext cx="104190" cy="0"/>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39" name="Line 9"/>
            <p:cNvSpPr>
              <a:spLocks noChangeShapeType="1"/>
            </p:cNvSpPr>
            <p:nvPr/>
          </p:nvSpPr>
          <p:spPr bwMode="auto">
            <a:xfrm>
              <a:off x="6813520" y="1827398"/>
              <a:ext cx="0" cy="91932"/>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40" name="Line 10"/>
            <p:cNvSpPr>
              <a:spLocks noChangeShapeType="1"/>
            </p:cNvSpPr>
            <p:nvPr/>
          </p:nvSpPr>
          <p:spPr bwMode="auto">
            <a:xfrm>
              <a:off x="6722608" y="1919330"/>
              <a:ext cx="181822" cy="0"/>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grpSp>
      <p:sp>
        <p:nvSpPr>
          <p:cNvPr id="241" name="TextBox 240"/>
          <p:cNvSpPr txBox="1"/>
          <p:nvPr/>
        </p:nvSpPr>
        <p:spPr>
          <a:xfrm>
            <a:off x="8326231" y="2152636"/>
            <a:ext cx="819602" cy="2769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Computer </a:t>
            </a:r>
          </a:p>
          <a:p>
            <a:pPr algn="ctr">
              <a:spcBef>
                <a:spcPts val="0"/>
              </a:spcBef>
              <a:buClr>
                <a:srgbClr val="002897"/>
              </a:buClr>
            </a:pPr>
            <a:r>
              <a:rPr lang="en-US" sz="900" dirty="0">
                <a:solidFill>
                  <a:srgbClr val="005ADE"/>
                </a:solidFill>
              </a:rPr>
              <a:t>HMI</a:t>
            </a:r>
          </a:p>
        </p:txBody>
      </p:sp>
      <p:sp>
        <p:nvSpPr>
          <p:cNvPr id="242" name="TextBox 241"/>
          <p:cNvSpPr txBox="1"/>
          <p:nvPr/>
        </p:nvSpPr>
        <p:spPr>
          <a:xfrm>
            <a:off x="8150769" y="625860"/>
            <a:ext cx="1339641" cy="2769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Network Control </a:t>
            </a:r>
          </a:p>
          <a:p>
            <a:pPr algn="ctr">
              <a:spcBef>
                <a:spcPts val="0"/>
              </a:spcBef>
              <a:buClr>
                <a:srgbClr val="002897"/>
              </a:buClr>
            </a:pPr>
            <a:r>
              <a:rPr lang="en-US" sz="900" dirty="0">
                <a:solidFill>
                  <a:srgbClr val="005ADE"/>
                </a:solidFill>
              </a:rPr>
              <a:t>Center</a:t>
            </a:r>
          </a:p>
        </p:txBody>
      </p:sp>
      <p:sp>
        <p:nvSpPr>
          <p:cNvPr id="243" name="TextBox 242"/>
          <p:cNvSpPr txBox="1"/>
          <p:nvPr/>
        </p:nvSpPr>
        <p:spPr>
          <a:xfrm>
            <a:off x="6683388" y="625860"/>
            <a:ext cx="830046" cy="2769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Maintenance </a:t>
            </a:r>
          </a:p>
          <a:p>
            <a:pPr algn="ctr">
              <a:spcBef>
                <a:spcPts val="0"/>
              </a:spcBef>
              <a:buClr>
                <a:srgbClr val="002897"/>
              </a:buClr>
            </a:pPr>
            <a:r>
              <a:rPr lang="en-US" sz="900" dirty="0">
                <a:solidFill>
                  <a:srgbClr val="005ADE"/>
                </a:solidFill>
              </a:rPr>
              <a:t>Center</a:t>
            </a:r>
          </a:p>
        </p:txBody>
      </p:sp>
      <p:grpSp>
        <p:nvGrpSpPr>
          <p:cNvPr id="244" name="Group 243"/>
          <p:cNvGrpSpPr/>
          <p:nvPr/>
        </p:nvGrpSpPr>
        <p:grpSpPr>
          <a:xfrm>
            <a:off x="5880404" y="2666859"/>
            <a:ext cx="226042" cy="355703"/>
            <a:chOff x="2987824" y="1879514"/>
            <a:chExt cx="298048" cy="469012"/>
          </a:xfrm>
        </p:grpSpPr>
        <p:grpSp>
          <p:nvGrpSpPr>
            <p:cNvPr id="245" name="Group 244"/>
            <p:cNvGrpSpPr/>
            <p:nvPr/>
          </p:nvGrpSpPr>
          <p:grpSpPr>
            <a:xfrm rot="16200000">
              <a:off x="3176064" y="1892088"/>
              <a:ext cx="43899" cy="52678"/>
              <a:chOff x="6178621" y="2702876"/>
              <a:chExt cx="254160" cy="304988"/>
            </a:xfrm>
          </p:grpSpPr>
          <p:sp>
            <p:nvSpPr>
              <p:cNvPr id="289"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90"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sp>
          <p:nvSpPr>
            <p:cNvPr id="246" name="Rectangle 49"/>
            <p:cNvSpPr>
              <a:spLocks noChangeArrowheads="1"/>
            </p:cNvSpPr>
            <p:nvPr/>
          </p:nvSpPr>
          <p:spPr bwMode="auto">
            <a:xfrm>
              <a:off x="2987824" y="1879514"/>
              <a:ext cx="298048" cy="469012"/>
            </a:xfrm>
            <a:prstGeom prst="rect">
              <a:avLst/>
            </a:prstGeom>
            <a:solidFill>
              <a:schemeClr val="bg1"/>
            </a:solid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47" name="Freeform 37"/>
            <p:cNvSpPr>
              <a:spLocks noEditPoints="1"/>
            </p:cNvSpPr>
            <p:nvPr/>
          </p:nvSpPr>
          <p:spPr bwMode="auto">
            <a:xfrm>
              <a:off x="3010355" y="1896478"/>
              <a:ext cx="101264" cy="39625"/>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nvGrpSpPr>
            <p:cNvPr id="248" name="Group 247"/>
            <p:cNvGrpSpPr/>
            <p:nvPr/>
          </p:nvGrpSpPr>
          <p:grpSpPr>
            <a:xfrm rot="16200000">
              <a:off x="3112627" y="1976755"/>
              <a:ext cx="43899" cy="52678"/>
              <a:chOff x="6178621" y="2702876"/>
              <a:chExt cx="254160" cy="304988"/>
            </a:xfrm>
          </p:grpSpPr>
          <p:sp>
            <p:nvSpPr>
              <p:cNvPr id="287"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88"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49" name="Group 248"/>
            <p:cNvGrpSpPr/>
            <p:nvPr/>
          </p:nvGrpSpPr>
          <p:grpSpPr>
            <a:xfrm rot="16200000">
              <a:off x="3112628" y="2022217"/>
              <a:ext cx="43899" cy="52678"/>
              <a:chOff x="6178621" y="2702876"/>
              <a:chExt cx="254160" cy="304988"/>
            </a:xfrm>
          </p:grpSpPr>
          <p:sp>
            <p:nvSpPr>
              <p:cNvPr id="285"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86"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0" name="Group 249"/>
            <p:cNvGrpSpPr/>
            <p:nvPr/>
          </p:nvGrpSpPr>
          <p:grpSpPr>
            <a:xfrm rot="16200000">
              <a:off x="3112627" y="2092924"/>
              <a:ext cx="43899" cy="52678"/>
              <a:chOff x="6178621" y="2702876"/>
              <a:chExt cx="254160" cy="304988"/>
            </a:xfrm>
          </p:grpSpPr>
          <p:sp>
            <p:nvSpPr>
              <p:cNvPr id="283"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84"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1" name="Group 250"/>
            <p:cNvGrpSpPr/>
            <p:nvPr/>
          </p:nvGrpSpPr>
          <p:grpSpPr>
            <a:xfrm rot="5400000" flipH="1">
              <a:off x="3112627" y="2243565"/>
              <a:ext cx="43898" cy="52677"/>
              <a:chOff x="6178621" y="2702876"/>
              <a:chExt cx="254160" cy="304988"/>
            </a:xfrm>
          </p:grpSpPr>
          <p:sp>
            <p:nvSpPr>
              <p:cNvPr id="281"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82"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2" name="Group 251"/>
            <p:cNvGrpSpPr/>
            <p:nvPr/>
          </p:nvGrpSpPr>
          <p:grpSpPr>
            <a:xfrm rot="5400000" flipH="1">
              <a:off x="3112627" y="2289027"/>
              <a:ext cx="43898" cy="52677"/>
              <a:chOff x="6178621" y="2702876"/>
              <a:chExt cx="254160" cy="304988"/>
            </a:xfrm>
          </p:grpSpPr>
          <p:sp>
            <p:nvSpPr>
              <p:cNvPr id="279"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80"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3" name="Group 252"/>
            <p:cNvGrpSpPr/>
            <p:nvPr/>
          </p:nvGrpSpPr>
          <p:grpSpPr>
            <a:xfrm rot="5400000" flipH="1">
              <a:off x="3112627" y="2156586"/>
              <a:ext cx="43898" cy="52677"/>
              <a:chOff x="6178621" y="2702876"/>
              <a:chExt cx="254160" cy="304988"/>
            </a:xfrm>
          </p:grpSpPr>
          <p:sp>
            <p:nvSpPr>
              <p:cNvPr id="277"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78"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4" name="Group 253"/>
            <p:cNvGrpSpPr/>
            <p:nvPr/>
          </p:nvGrpSpPr>
          <p:grpSpPr>
            <a:xfrm rot="5400000" flipH="1">
              <a:off x="3112627" y="2202048"/>
              <a:ext cx="43898" cy="52677"/>
              <a:chOff x="6178621" y="2702876"/>
              <a:chExt cx="254160" cy="304988"/>
            </a:xfrm>
          </p:grpSpPr>
          <p:sp>
            <p:nvSpPr>
              <p:cNvPr id="275"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76"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5" name="Group 254"/>
            <p:cNvGrpSpPr/>
            <p:nvPr/>
          </p:nvGrpSpPr>
          <p:grpSpPr>
            <a:xfrm rot="16200000">
              <a:off x="3190396" y="2243565"/>
              <a:ext cx="43898" cy="52677"/>
              <a:chOff x="6178621" y="2702876"/>
              <a:chExt cx="254160" cy="304988"/>
            </a:xfrm>
          </p:grpSpPr>
          <p:sp>
            <p:nvSpPr>
              <p:cNvPr id="273"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74"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6" name="Group 255"/>
            <p:cNvGrpSpPr/>
            <p:nvPr/>
          </p:nvGrpSpPr>
          <p:grpSpPr>
            <a:xfrm rot="16200000">
              <a:off x="3190397" y="2289027"/>
              <a:ext cx="43898" cy="52677"/>
              <a:chOff x="6178621" y="2702876"/>
              <a:chExt cx="254160" cy="304988"/>
            </a:xfrm>
          </p:grpSpPr>
          <p:sp>
            <p:nvSpPr>
              <p:cNvPr id="271"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72"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7" name="Group 256"/>
            <p:cNvGrpSpPr/>
            <p:nvPr/>
          </p:nvGrpSpPr>
          <p:grpSpPr>
            <a:xfrm rot="16200000">
              <a:off x="3190396" y="2156586"/>
              <a:ext cx="43898" cy="52677"/>
              <a:chOff x="6178621" y="2702876"/>
              <a:chExt cx="254160" cy="304988"/>
            </a:xfrm>
          </p:grpSpPr>
          <p:sp>
            <p:nvSpPr>
              <p:cNvPr id="269"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70"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8" name="Group 257"/>
            <p:cNvGrpSpPr/>
            <p:nvPr/>
          </p:nvGrpSpPr>
          <p:grpSpPr>
            <a:xfrm rot="16200000">
              <a:off x="3190397" y="2202048"/>
              <a:ext cx="43898" cy="52677"/>
              <a:chOff x="6178621" y="2702876"/>
              <a:chExt cx="254160" cy="304988"/>
            </a:xfrm>
          </p:grpSpPr>
          <p:sp>
            <p:nvSpPr>
              <p:cNvPr id="267"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68"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59" name="Group 258"/>
            <p:cNvGrpSpPr/>
            <p:nvPr/>
          </p:nvGrpSpPr>
          <p:grpSpPr>
            <a:xfrm rot="5400000" flipV="1">
              <a:off x="3006063" y="2082104"/>
              <a:ext cx="80234" cy="30701"/>
              <a:chOff x="4224731" y="3663653"/>
              <a:chExt cx="541411" cy="207166"/>
            </a:xfrm>
          </p:grpSpPr>
          <p:sp>
            <p:nvSpPr>
              <p:cNvPr id="264" name="Freeform 31"/>
              <p:cNvSpPr>
                <a:spLocks/>
              </p:cNvSpPr>
              <p:nvPr/>
            </p:nvSpPr>
            <p:spPr bwMode="auto">
              <a:xfrm>
                <a:off x="4224731" y="3663653"/>
                <a:ext cx="541411" cy="207166"/>
              </a:xfrm>
              <a:custGeom>
                <a:avLst/>
                <a:gdLst>
                  <a:gd name="T0" fmla="*/ 0 w 1642"/>
                  <a:gd name="T1" fmla="*/ 0 h 262"/>
                  <a:gd name="T2" fmla="*/ 1642 w 1642"/>
                  <a:gd name="T3" fmla="*/ 0 h 262"/>
                  <a:gd name="T4" fmla="*/ 1642 w 1642"/>
                  <a:gd name="T5" fmla="*/ 262 h 262"/>
                  <a:gd name="T6" fmla="*/ 0 w 1642"/>
                  <a:gd name="T7" fmla="*/ 262 h 262"/>
                  <a:gd name="T8" fmla="*/ 0 w 1642"/>
                  <a:gd name="T9" fmla="*/ 0 h 262"/>
                  <a:gd name="T10" fmla="*/ 0 w 1642"/>
                  <a:gd name="T11" fmla="*/ 0 h 262"/>
                </a:gdLst>
                <a:ahLst/>
                <a:cxnLst>
                  <a:cxn ang="0">
                    <a:pos x="T0" y="T1"/>
                  </a:cxn>
                  <a:cxn ang="0">
                    <a:pos x="T2" y="T3"/>
                  </a:cxn>
                  <a:cxn ang="0">
                    <a:pos x="T4" y="T5"/>
                  </a:cxn>
                  <a:cxn ang="0">
                    <a:pos x="T6" y="T7"/>
                  </a:cxn>
                  <a:cxn ang="0">
                    <a:pos x="T8" y="T9"/>
                  </a:cxn>
                  <a:cxn ang="0">
                    <a:pos x="T10" y="T11"/>
                  </a:cxn>
                </a:cxnLst>
                <a:rect l="0" t="0" r="r" b="b"/>
                <a:pathLst>
                  <a:path w="1642" h="262">
                    <a:moveTo>
                      <a:pt x="0" y="0"/>
                    </a:moveTo>
                    <a:lnTo>
                      <a:pt x="1642" y="0"/>
                    </a:lnTo>
                    <a:lnTo>
                      <a:pt x="1642" y="262"/>
                    </a:lnTo>
                    <a:lnTo>
                      <a:pt x="0" y="262"/>
                    </a:lnTo>
                    <a:lnTo>
                      <a:pt x="0" y="0"/>
                    </a:lnTo>
                    <a:lnTo>
                      <a:pt x="0" y="0"/>
                    </a:lnTo>
                    <a:close/>
                  </a:path>
                </a:pathLst>
              </a:custGeom>
              <a:solidFill>
                <a:srgbClr val="FFFFFF"/>
              </a:solidFill>
              <a:ln w="381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65" name="Freeform 35"/>
              <p:cNvSpPr>
                <a:spLocks/>
              </p:cNvSpPr>
              <p:nvPr/>
            </p:nvSpPr>
            <p:spPr bwMode="auto">
              <a:xfrm>
                <a:off x="4577948" y="3706910"/>
                <a:ext cx="117475" cy="120650"/>
              </a:xfrm>
              <a:custGeom>
                <a:avLst/>
                <a:gdLst>
                  <a:gd name="T0" fmla="*/ 0 w 31"/>
                  <a:gd name="T1" fmla="*/ 16 h 32"/>
                  <a:gd name="T2" fmla="*/ 16 w 31"/>
                  <a:gd name="T3" fmla="*/ 0 h 32"/>
                  <a:gd name="T4" fmla="*/ 31 w 31"/>
                  <a:gd name="T5" fmla="*/ 16 h 32"/>
                  <a:gd name="T6" fmla="*/ 31 w 31"/>
                  <a:gd name="T7" fmla="*/ 16 h 32"/>
                  <a:gd name="T8" fmla="*/ 16 w 31"/>
                  <a:gd name="T9" fmla="*/ 32 h 32"/>
                  <a:gd name="T10" fmla="*/ 0 w 31"/>
                  <a:gd name="T11" fmla="*/ 16 h 32"/>
                </a:gdLst>
                <a:ahLst/>
                <a:cxnLst>
                  <a:cxn ang="0">
                    <a:pos x="T0" y="T1"/>
                  </a:cxn>
                  <a:cxn ang="0">
                    <a:pos x="T2" y="T3"/>
                  </a:cxn>
                  <a:cxn ang="0">
                    <a:pos x="T4" y="T5"/>
                  </a:cxn>
                  <a:cxn ang="0">
                    <a:pos x="T6" y="T7"/>
                  </a:cxn>
                  <a:cxn ang="0">
                    <a:pos x="T8" y="T9"/>
                  </a:cxn>
                  <a:cxn ang="0">
                    <a:pos x="T10" y="T11"/>
                  </a:cxn>
                </a:cxnLst>
                <a:rect l="0" t="0" r="r" b="b"/>
                <a:pathLst>
                  <a:path w="31" h="32">
                    <a:moveTo>
                      <a:pt x="0" y="16"/>
                    </a:moveTo>
                    <a:cubicBezTo>
                      <a:pt x="0" y="7"/>
                      <a:pt x="7" y="0"/>
                      <a:pt x="16" y="0"/>
                    </a:cubicBezTo>
                    <a:cubicBezTo>
                      <a:pt x="24" y="0"/>
                      <a:pt x="31" y="7"/>
                      <a:pt x="31" y="16"/>
                    </a:cubicBezTo>
                    <a:cubicBezTo>
                      <a:pt x="31" y="16"/>
                      <a:pt x="31" y="16"/>
                      <a:pt x="31" y="16"/>
                    </a:cubicBezTo>
                    <a:cubicBezTo>
                      <a:pt x="31" y="25"/>
                      <a:pt x="24" y="32"/>
                      <a:pt x="16" y="32"/>
                    </a:cubicBezTo>
                    <a:cubicBezTo>
                      <a:pt x="7" y="32"/>
                      <a:pt x="0" y="25"/>
                      <a:pt x="0" y="16"/>
                    </a:cubicBezTo>
                    <a:close/>
                  </a:path>
                </a:pathLst>
              </a:custGeom>
              <a:solidFill>
                <a:srgbClr val="FFFFFF"/>
              </a:solidFill>
              <a:ln w="381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66" name="Freeform 36"/>
              <p:cNvSpPr>
                <a:spLocks/>
              </p:cNvSpPr>
              <p:nvPr/>
            </p:nvSpPr>
            <p:spPr bwMode="auto">
              <a:xfrm>
                <a:off x="4297072" y="3706910"/>
                <a:ext cx="117475" cy="120650"/>
              </a:xfrm>
              <a:custGeom>
                <a:avLst/>
                <a:gdLst>
                  <a:gd name="T0" fmla="*/ 0 w 31"/>
                  <a:gd name="T1" fmla="*/ 16 h 32"/>
                  <a:gd name="T2" fmla="*/ 16 w 31"/>
                  <a:gd name="T3" fmla="*/ 0 h 32"/>
                  <a:gd name="T4" fmla="*/ 31 w 31"/>
                  <a:gd name="T5" fmla="*/ 16 h 32"/>
                  <a:gd name="T6" fmla="*/ 31 w 31"/>
                  <a:gd name="T7" fmla="*/ 16 h 32"/>
                  <a:gd name="T8" fmla="*/ 16 w 31"/>
                  <a:gd name="T9" fmla="*/ 32 h 32"/>
                  <a:gd name="T10" fmla="*/ 0 w 31"/>
                  <a:gd name="T11" fmla="*/ 16 h 32"/>
                </a:gdLst>
                <a:ahLst/>
                <a:cxnLst>
                  <a:cxn ang="0">
                    <a:pos x="T0" y="T1"/>
                  </a:cxn>
                  <a:cxn ang="0">
                    <a:pos x="T2" y="T3"/>
                  </a:cxn>
                  <a:cxn ang="0">
                    <a:pos x="T4" y="T5"/>
                  </a:cxn>
                  <a:cxn ang="0">
                    <a:pos x="T6" y="T7"/>
                  </a:cxn>
                  <a:cxn ang="0">
                    <a:pos x="T8" y="T9"/>
                  </a:cxn>
                  <a:cxn ang="0">
                    <a:pos x="T10" y="T11"/>
                  </a:cxn>
                </a:cxnLst>
                <a:rect l="0" t="0" r="r" b="b"/>
                <a:pathLst>
                  <a:path w="31" h="32">
                    <a:moveTo>
                      <a:pt x="0" y="16"/>
                    </a:moveTo>
                    <a:cubicBezTo>
                      <a:pt x="0" y="7"/>
                      <a:pt x="7" y="0"/>
                      <a:pt x="16" y="0"/>
                    </a:cubicBezTo>
                    <a:cubicBezTo>
                      <a:pt x="24" y="0"/>
                      <a:pt x="31" y="7"/>
                      <a:pt x="31" y="16"/>
                    </a:cubicBezTo>
                    <a:cubicBezTo>
                      <a:pt x="31" y="16"/>
                      <a:pt x="31" y="16"/>
                      <a:pt x="31" y="16"/>
                    </a:cubicBezTo>
                    <a:cubicBezTo>
                      <a:pt x="31" y="25"/>
                      <a:pt x="24" y="32"/>
                      <a:pt x="16" y="32"/>
                    </a:cubicBezTo>
                    <a:cubicBezTo>
                      <a:pt x="7" y="32"/>
                      <a:pt x="0" y="25"/>
                      <a:pt x="0" y="16"/>
                    </a:cubicBezTo>
                    <a:close/>
                  </a:path>
                </a:pathLst>
              </a:custGeom>
              <a:solidFill>
                <a:srgbClr val="FFFFFF"/>
              </a:solidFill>
              <a:ln w="381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260" name="Group 259"/>
            <p:cNvGrpSpPr/>
            <p:nvPr/>
          </p:nvGrpSpPr>
          <p:grpSpPr>
            <a:xfrm rot="5400000" flipV="1">
              <a:off x="3006063" y="2176073"/>
              <a:ext cx="80234" cy="30701"/>
              <a:chOff x="4224731" y="3663653"/>
              <a:chExt cx="541411" cy="207166"/>
            </a:xfrm>
          </p:grpSpPr>
          <p:sp>
            <p:nvSpPr>
              <p:cNvPr id="261" name="Freeform 31"/>
              <p:cNvSpPr>
                <a:spLocks/>
              </p:cNvSpPr>
              <p:nvPr/>
            </p:nvSpPr>
            <p:spPr bwMode="auto">
              <a:xfrm>
                <a:off x="4224731" y="3663653"/>
                <a:ext cx="541411" cy="207166"/>
              </a:xfrm>
              <a:custGeom>
                <a:avLst/>
                <a:gdLst>
                  <a:gd name="T0" fmla="*/ 0 w 1642"/>
                  <a:gd name="T1" fmla="*/ 0 h 262"/>
                  <a:gd name="T2" fmla="*/ 1642 w 1642"/>
                  <a:gd name="T3" fmla="*/ 0 h 262"/>
                  <a:gd name="T4" fmla="*/ 1642 w 1642"/>
                  <a:gd name="T5" fmla="*/ 262 h 262"/>
                  <a:gd name="T6" fmla="*/ 0 w 1642"/>
                  <a:gd name="T7" fmla="*/ 262 h 262"/>
                  <a:gd name="T8" fmla="*/ 0 w 1642"/>
                  <a:gd name="T9" fmla="*/ 0 h 262"/>
                  <a:gd name="T10" fmla="*/ 0 w 1642"/>
                  <a:gd name="T11" fmla="*/ 0 h 262"/>
                </a:gdLst>
                <a:ahLst/>
                <a:cxnLst>
                  <a:cxn ang="0">
                    <a:pos x="T0" y="T1"/>
                  </a:cxn>
                  <a:cxn ang="0">
                    <a:pos x="T2" y="T3"/>
                  </a:cxn>
                  <a:cxn ang="0">
                    <a:pos x="T4" y="T5"/>
                  </a:cxn>
                  <a:cxn ang="0">
                    <a:pos x="T6" y="T7"/>
                  </a:cxn>
                  <a:cxn ang="0">
                    <a:pos x="T8" y="T9"/>
                  </a:cxn>
                  <a:cxn ang="0">
                    <a:pos x="T10" y="T11"/>
                  </a:cxn>
                </a:cxnLst>
                <a:rect l="0" t="0" r="r" b="b"/>
                <a:pathLst>
                  <a:path w="1642" h="262">
                    <a:moveTo>
                      <a:pt x="0" y="0"/>
                    </a:moveTo>
                    <a:lnTo>
                      <a:pt x="1642" y="0"/>
                    </a:lnTo>
                    <a:lnTo>
                      <a:pt x="1642" y="262"/>
                    </a:lnTo>
                    <a:lnTo>
                      <a:pt x="0" y="262"/>
                    </a:lnTo>
                    <a:lnTo>
                      <a:pt x="0" y="0"/>
                    </a:lnTo>
                    <a:lnTo>
                      <a:pt x="0" y="0"/>
                    </a:lnTo>
                    <a:close/>
                  </a:path>
                </a:pathLst>
              </a:custGeom>
              <a:solidFill>
                <a:srgbClr val="FFFFFF"/>
              </a:solidFill>
              <a:ln w="381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62" name="Freeform 35"/>
              <p:cNvSpPr>
                <a:spLocks/>
              </p:cNvSpPr>
              <p:nvPr/>
            </p:nvSpPr>
            <p:spPr bwMode="auto">
              <a:xfrm>
                <a:off x="4577948" y="3706910"/>
                <a:ext cx="117475" cy="120650"/>
              </a:xfrm>
              <a:custGeom>
                <a:avLst/>
                <a:gdLst>
                  <a:gd name="T0" fmla="*/ 0 w 31"/>
                  <a:gd name="T1" fmla="*/ 16 h 32"/>
                  <a:gd name="T2" fmla="*/ 16 w 31"/>
                  <a:gd name="T3" fmla="*/ 0 h 32"/>
                  <a:gd name="T4" fmla="*/ 31 w 31"/>
                  <a:gd name="T5" fmla="*/ 16 h 32"/>
                  <a:gd name="T6" fmla="*/ 31 w 31"/>
                  <a:gd name="T7" fmla="*/ 16 h 32"/>
                  <a:gd name="T8" fmla="*/ 16 w 31"/>
                  <a:gd name="T9" fmla="*/ 32 h 32"/>
                  <a:gd name="T10" fmla="*/ 0 w 31"/>
                  <a:gd name="T11" fmla="*/ 16 h 32"/>
                </a:gdLst>
                <a:ahLst/>
                <a:cxnLst>
                  <a:cxn ang="0">
                    <a:pos x="T0" y="T1"/>
                  </a:cxn>
                  <a:cxn ang="0">
                    <a:pos x="T2" y="T3"/>
                  </a:cxn>
                  <a:cxn ang="0">
                    <a:pos x="T4" y="T5"/>
                  </a:cxn>
                  <a:cxn ang="0">
                    <a:pos x="T6" y="T7"/>
                  </a:cxn>
                  <a:cxn ang="0">
                    <a:pos x="T8" y="T9"/>
                  </a:cxn>
                  <a:cxn ang="0">
                    <a:pos x="T10" y="T11"/>
                  </a:cxn>
                </a:cxnLst>
                <a:rect l="0" t="0" r="r" b="b"/>
                <a:pathLst>
                  <a:path w="31" h="32">
                    <a:moveTo>
                      <a:pt x="0" y="16"/>
                    </a:moveTo>
                    <a:cubicBezTo>
                      <a:pt x="0" y="7"/>
                      <a:pt x="7" y="0"/>
                      <a:pt x="16" y="0"/>
                    </a:cubicBezTo>
                    <a:cubicBezTo>
                      <a:pt x="24" y="0"/>
                      <a:pt x="31" y="7"/>
                      <a:pt x="31" y="16"/>
                    </a:cubicBezTo>
                    <a:cubicBezTo>
                      <a:pt x="31" y="16"/>
                      <a:pt x="31" y="16"/>
                      <a:pt x="31" y="16"/>
                    </a:cubicBezTo>
                    <a:cubicBezTo>
                      <a:pt x="31" y="25"/>
                      <a:pt x="24" y="32"/>
                      <a:pt x="16" y="32"/>
                    </a:cubicBezTo>
                    <a:cubicBezTo>
                      <a:pt x="7" y="32"/>
                      <a:pt x="0" y="25"/>
                      <a:pt x="0" y="16"/>
                    </a:cubicBezTo>
                    <a:close/>
                  </a:path>
                </a:pathLst>
              </a:custGeom>
              <a:solidFill>
                <a:srgbClr val="FFFFFF"/>
              </a:solidFill>
              <a:ln w="381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263" name="Freeform 36"/>
              <p:cNvSpPr>
                <a:spLocks/>
              </p:cNvSpPr>
              <p:nvPr/>
            </p:nvSpPr>
            <p:spPr bwMode="auto">
              <a:xfrm>
                <a:off x="4297072" y="3706910"/>
                <a:ext cx="117475" cy="120650"/>
              </a:xfrm>
              <a:custGeom>
                <a:avLst/>
                <a:gdLst>
                  <a:gd name="T0" fmla="*/ 0 w 31"/>
                  <a:gd name="T1" fmla="*/ 16 h 32"/>
                  <a:gd name="T2" fmla="*/ 16 w 31"/>
                  <a:gd name="T3" fmla="*/ 0 h 32"/>
                  <a:gd name="T4" fmla="*/ 31 w 31"/>
                  <a:gd name="T5" fmla="*/ 16 h 32"/>
                  <a:gd name="T6" fmla="*/ 31 w 31"/>
                  <a:gd name="T7" fmla="*/ 16 h 32"/>
                  <a:gd name="T8" fmla="*/ 16 w 31"/>
                  <a:gd name="T9" fmla="*/ 32 h 32"/>
                  <a:gd name="T10" fmla="*/ 0 w 31"/>
                  <a:gd name="T11" fmla="*/ 16 h 32"/>
                </a:gdLst>
                <a:ahLst/>
                <a:cxnLst>
                  <a:cxn ang="0">
                    <a:pos x="T0" y="T1"/>
                  </a:cxn>
                  <a:cxn ang="0">
                    <a:pos x="T2" y="T3"/>
                  </a:cxn>
                  <a:cxn ang="0">
                    <a:pos x="T4" y="T5"/>
                  </a:cxn>
                  <a:cxn ang="0">
                    <a:pos x="T6" y="T7"/>
                  </a:cxn>
                  <a:cxn ang="0">
                    <a:pos x="T8" y="T9"/>
                  </a:cxn>
                  <a:cxn ang="0">
                    <a:pos x="T10" y="T11"/>
                  </a:cxn>
                </a:cxnLst>
                <a:rect l="0" t="0" r="r" b="b"/>
                <a:pathLst>
                  <a:path w="31" h="32">
                    <a:moveTo>
                      <a:pt x="0" y="16"/>
                    </a:moveTo>
                    <a:cubicBezTo>
                      <a:pt x="0" y="7"/>
                      <a:pt x="7" y="0"/>
                      <a:pt x="16" y="0"/>
                    </a:cubicBezTo>
                    <a:cubicBezTo>
                      <a:pt x="24" y="0"/>
                      <a:pt x="31" y="7"/>
                      <a:pt x="31" y="16"/>
                    </a:cubicBezTo>
                    <a:cubicBezTo>
                      <a:pt x="31" y="16"/>
                      <a:pt x="31" y="16"/>
                      <a:pt x="31" y="16"/>
                    </a:cubicBezTo>
                    <a:cubicBezTo>
                      <a:pt x="31" y="25"/>
                      <a:pt x="24" y="32"/>
                      <a:pt x="16" y="32"/>
                    </a:cubicBezTo>
                    <a:cubicBezTo>
                      <a:pt x="7" y="32"/>
                      <a:pt x="0" y="25"/>
                      <a:pt x="0" y="16"/>
                    </a:cubicBezTo>
                    <a:close/>
                  </a:path>
                </a:pathLst>
              </a:custGeom>
              <a:solidFill>
                <a:srgbClr val="FFFFFF"/>
              </a:solidFill>
              <a:ln w="381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grpSp>
        <p:nvGrpSpPr>
          <p:cNvPr id="291" name="Gruppieren 149"/>
          <p:cNvGrpSpPr/>
          <p:nvPr/>
        </p:nvGrpSpPr>
        <p:grpSpPr>
          <a:xfrm flipH="1">
            <a:off x="7885358" y="1477459"/>
            <a:ext cx="372784" cy="364115"/>
            <a:chOff x="4973638" y="3125788"/>
            <a:chExt cx="1501775" cy="1466850"/>
          </a:xfrm>
        </p:grpSpPr>
        <p:sp>
          <p:nvSpPr>
            <p:cNvPr id="292" name="Freeform 288"/>
            <p:cNvSpPr>
              <a:spLocks/>
            </p:cNvSpPr>
            <p:nvPr/>
          </p:nvSpPr>
          <p:spPr bwMode="auto">
            <a:xfrm>
              <a:off x="5497513" y="3436938"/>
              <a:ext cx="844550" cy="844550"/>
            </a:xfrm>
            <a:custGeom>
              <a:avLst/>
              <a:gdLst>
                <a:gd name="T0" fmla="*/ 532 w 532"/>
                <a:gd name="T1" fmla="*/ 266 h 532"/>
                <a:gd name="T2" fmla="*/ 266 w 532"/>
                <a:gd name="T3" fmla="*/ 532 h 532"/>
                <a:gd name="T4" fmla="*/ 0 w 532"/>
                <a:gd name="T5" fmla="*/ 266 h 532"/>
                <a:gd name="T6" fmla="*/ 266 w 532"/>
                <a:gd name="T7" fmla="*/ 0 h 532"/>
                <a:gd name="T8" fmla="*/ 532 w 532"/>
                <a:gd name="T9" fmla="*/ 266 h 532"/>
              </a:gdLst>
              <a:ahLst/>
              <a:cxnLst>
                <a:cxn ang="0">
                  <a:pos x="T0" y="T1"/>
                </a:cxn>
                <a:cxn ang="0">
                  <a:pos x="T2" y="T3"/>
                </a:cxn>
                <a:cxn ang="0">
                  <a:pos x="T4" y="T5"/>
                </a:cxn>
                <a:cxn ang="0">
                  <a:pos x="T6" y="T7"/>
                </a:cxn>
                <a:cxn ang="0">
                  <a:pos x="T8" y="T9"/>
                </a:cxn>
              </a:cxnLst>
              <a:rect l="0" t="0" r="r" b="b"/>
              <a:pathLst>
                <a:path w="532" h="532">
                  <a:moveTo>
                    <a:pt x="532" y="266"/>
                  </a:moveTo>
                  <a:lnTo>
                    <a:pt x="266" y="532"/>
                  </a:lnTo>
                  <a:lnTo>
                    <a:pt x="0" y="266"/>
                  </a:lnTo>
                  <a:lnTo>
                    <a:pt x="266" y="0"/>
                  </a:lnTo>
                  <a:lnTo>
                    <a:pt x="532" y="266"/>
                  </a:lnTo>
                  <a:close/>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93" name="Freeform 289"/>
            <p:cNvSpPr>
              <a:spLocks/>
            </p:cNvSpPr>
            <p:nvPr/>
          </p:nvSpPr>
          <p:spPr bwMode="auto">
            <a:xfrm>
              <a:off x="5456238" y="3795713"/>
              <a:ext cx="114300" cy="114300"/>
            </a:xfrm>
            <a:custGeom>
              <a:avLst/>
              <a:gdLst>
                <a:gd name="T0" fmla="*/ 32 w 72"/>
                <a:gd name="T1" fmla="*/ 72 h 72"/>
                <a:gd name="T2" fmla="*/ 32 w 72"/>
                <a:gd name="T3" fmla="*/ 72 h 72"/>
                <a:gd name="T4" fmla="*/ 38 w 72"/>
                <a:gd name="T5" fmla="*/ 72 h 72"/>
                <a:gd name="T6" fmla="*/ 46 w 72"/>
                <a:gd name="T7" fmla="*/ 70 h 72"/>
                <a:gd name="T8" fmla="*/ 52 w 72"/>
                <a:gd name="T9" fmla="*/ 68 h 72"/>
                <a:gd name="T10" fmla="*/ 58 w 72"/>
                <a:gd name="T11" fmla="*/ 64 h 72"/>
                <a:gd name="T12" fmla="*/ 64 w 72"/>
                <a:gd name="T13" fmla="*/ 60 h 72"/>
                <a:gd name="T14" fmla="*/ 68 w 72"/>
                <a:gd name="T15" fmla="*/ 54 h 72"/>
                <a:gd name="T16" fmla="*/ 70 w 72"/>
                <a:gd name="T17" fmla="*/ 46 h 72"/>
                <a:gd name="T18" fmla="*/ 72 w 72"/>
                <a:gd name="T19" fmla="*/ 40 h 72"/>
                <a:gd name="T20" fmla="*/ 72 w 72"/>
                <a:gd name="T21" fmla="*/ 40 h 72"/>
                <a:gd name="T22" fmla="*/ 72 w 72"/>
                <a:gd name="T23" fmla="*/ 32 h 72"/>
                <a:gd name="T24" fmla="*/ 70 w 72"/>
                <a:gd name="T25" fmla="*/ 26 h 72"/>
                <a:gd name="T26" fmla="*/ 68 w 72"/>
                <a:gd name="T27" fmla="*/ 18 h 72"/>
                <a:gd name="T28" fmla="*/ 64 w 72"/>
                <a:gd name="T29" fmla="*/ 14 h 72"/>
                <a:gd name="T30" fmla="*/ 58 w 72"/>
                <a:gd name="T31" fmla="*/ 8 h 72"/>
                <a:gd name="T32" fmla="*/ 54 w 72"/>
                <a:gd name="T33" fmla="*/ 4 h 72"/>
                <a:gd name="T34" fmla="*/ 46 w 72"/>
                <a:gd name="T35" fmla="*/ 2 h 72"/>
                <a:gd name="T36" fmla="*/ 40 w 72"/>
                <a:gd name="T37" fmla="*/ 0 h 72"/>
                <a:gd name="T38" fmla="*/ 40 w 72"/>
                <a:gd name="T39" fmla="*/ 0 h 72"/>
                <a:gd name="T40" fmla="*/ 32 w 72"/>
                <a:gd name="T41" fmla="*/ 0 h 72"/>
                <a:gd name="T42" fmla="*/ 26 w 72"/>
                <a:gd name="T43" fmla="*/ 0 h 72"/>
                <a:gd name="T44" fmla="*/ 18 w 72"/>
                <a:gd name="T45" fmla="*/ 4 h 72"/>
                <a:gd name="T46" fmla="*/ 12 w 72"/>
                <a:gd name="T47" fmla="*/ 8 h 72"/>
                <a:gd name="T48" fmla="*/ 8 w 72"/>
                <a:gd name="T49" fmla="*/ 12 h 72"/>
                <a:gd name="T50" fmla="*/ 4 w 72"/>
                <a:gd name="T51" fmla="*/ 18 h 72"/>
                <a:gd name="T52" fmla="*/ 2 w 72"/>
                <a:gd name="T53" fmla="*/ 24 h 72"/>
                <a:gd name="T54" fmla="*/ 0 w 72"/>
                <a:gd name="T55" fmla="*/ 32 h 72"/>
                <a:gd name="T56" fmla="*/ 0 w 72"/>
                <a:gd name="T57" fmla="*/ 32 h 72"/>
                <a:gd name="T58" fmla="*/ 0 w 72"/>
                <a:gd name="T59" fmla="*/ 38 h 72"/>
                <a:gd name="T60" fmla="*/ 0 w 72"/>
                <a:gd name="T61" fmla="*/ 46 h 72"/>
                <a:gd name="T62" fmla="*/ 4 w 72"/>
                <a:gd name="T63" fmla="*/ 52 h 72"/>
                <a:gd name="T64" fmla="*/ 8 w 72"/>
                <a:gd name="T65" fmla="*/ 58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0"/>
                  </a:lnTo>
                  <a:lnTo>
                    <a:pt x="52" y="68"/>
                  </a:lnTo>
                  <a:lnTo>
                    <a:pt x="58" y="64"/>
                  </a:lnTo>
                  <a:lnTo>
                    <a:pt x="64" y="60"/>
                  </a:lnTo>
                  <a:lnTo>
                    <a:pt x="68" y="54"/>
                  </a:lnTo>
                  <a:lnTo>
                    <a:pt x="70" y="46"/>
                  </a:lnTo>
                  <a:lnTo>
                    <a:pt x="72" y="40"/>
                  </a:lnTo>
                  <a:lnTo>
                    <a:pt x="72" y="40"/>
                  </a:lnTo>
                  <a:lnTo>
                    <a:pt x="72" y="32"/>
                  </a:lnTo>
                  <a:lnTo>
                    <a:pt x="70" y="26"/>
                  </a:lnTo>
                  <a:lnTo>
                    <a:pt x="68" y="18"/>
                  </a:lnTo>
                  <a:lnTo>
                    <a:pt x="64" y="14"/>
                  </a:lnTo>
                  <a:lnTo>
                    <a:pt x="58" y="8"/>
                  </a:lnTo>
                  <a:lnTo>
                    <a:pt x="54" y="4"/>
                  </a:lnTo>
                  <a:lnTo>
                    <a:pt x="46" y="2"/>
                  </a:lnTo>
                  <a:lnTo>
                    <a:pt x="40" y="0"/>
                  </a:lnTo>
                  <a:lnTo>
                    <a:pt x="40" y="0"/>
                  </a:lnTo>
                  <a:lnTo>
                    <a:pt x="32" y="0"/>
                  </a:lnTo>
                  <a:lnTo>
                    <a:pt x="26" y="0"/>
                  </a:lnTo>
                  <a:lnTo>
                    <a:pt x="18" y="4"/>
                  </a:lnTo>
                  <a:lnTo>
                    <a:pt x="12" y="8"/>
                  </a:lnTo>
                  <a:lnTo>
                    <a:pt x="8" y="12"/>
                  </a:lnTo>
                  <a:lnTo>
                    <a:pt x="4" y="18"/>
                  </a:lnTo>
                  <a:lnTo>
                    <a:pt x="2" y="24"/>
                  </a:lnTo>
                  <a:lnTo>
                    <a:pt x="0" y="32"/>
                  </a:lnTo>
                  <a:lnTo>
                    <a:pt x="0" y="32"/>
                  </a:lnTo>
                  <a:lnTo>
                    <a:pt x="0" y="38"/>
                  </a:lnTo>
                  <a:lnTo>
                    <a:pt x="0" y="46"/>
                  </a:lnTo>
                  <a:lnTo>
                    <a:pt x="4" y="52"/>
                  </a:lnTo>
                  <a:lnTo>
                    <a:pt x="8" y="58"/>
                  </a:lnTo>
                  <a:lnTo>
                    <a:pt x="12" y="64"/>
                  </a:lnTo>
                  <a:lnTo>
                    <a:pt x="18" y="68"/>
                  </a:lnTo>
                  <a:lnTo>
                    <a:pt x="24" y="70"/>
                  </a:lnTo>
                  <a:lnTo>
                    <a:pt x="32" y="72"/>
                  </a:lnTo>
                  <a:close/>
                </a:path>
              </a:pathLst>
            </a:custGeom>
            <a:solidFill>
              <a:srgbClr val="FFFFFF"/>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94" name="Freeform 290"/>
            <p:cNvSpPr>
              <a:spLocks/>
            </p:cNvSpPr>
            <p:nvPr/>
          </p:nvSpPr>
          <p:spPr bwMode="auto">
            <a:xfrm>
              <a:off x="5456238" y="3795713"/>
              <a:ext cx="114300" cy="114300"/>
            </a:xfrm>
            <a:custGeom>
              <a:avLst/>
              <a:gdLst>
                <a:gd name="T0" fmla="*/ 32 w 72"/>
                <a:gd name="T1" fmla="*/ 72 h 72"/>
                <a:gd name="T2" fmla="*/ 32 w 72"/>
                <a:gd name="T3" fmla="*/ 72 h 72"/>
                <a:gd name="T4" fmla="*/ 38 w 72"/>
                <a:gd name="T5" fmla="*/ 72 h 72"/>
                <a:gd name="T6" fmla="*/ 46 w 72"/>
                <a:gd name="T7" fmla="*/ 70 h 72"/>
                <a:gd name="T8" fmla="*/ 52 w 72"/>
                <a:gd name="T9" fmla="*/ 68 h 72"/>
                <a:gd name="T10" fmla="*/ 58 w 72"/>
                <a:gd name="T11" fmla="*/ 64 h 72"/>
                <a:gd name="T12" fmla="*/ 64 w 72"/>
                <a:gd name="T13" fmla="*/ 60 h 72"/>
                <a:gd name="T14" fmla="*/ 68 w 72"/>
                <a:gd name="T15" fmla="*/ 54 h 72"/>
                <a:gd name="T16" fmla="*/ 70 w 72"/>
                <a:gd name="T17" fmla="*/ 46 h 72"/>
                <a:gd name="T18" fmla="*/ 72 w 72"/>
                <a:gd name="T19" fmla="*/ 40 h 72"/>
                <a:gd name="T20" fmla="*/ 72 w 72"/>
                <a:gd name="T21" fmla="*/ 40 h 72"/>
                <a:gd name="T22" fmla="*/ 72 w 72"/>
                <a:gd name="T23" fmla="*/ 32 h 72"/>
                <a:gd name="T24" fmla="*/ 70 w 72"/>
                <a:gd name="T25" fmla="*/ 26 h 72"/>
                <a:gd name="T26" fmla="*/ 68 w 72"/>
                <a:gd name="T27" fmla="*/ 18 h 72"/>
                <a:gd name="T28" fmla="*/ 64 w 72"/>
                <a:gd name="T29" fmla="*/ 14 h 72"/>
                <a:gd name="T30" fmla="*/ 58 w 72"/>
                <a:gd name="T31" fmla="*/ 8 h 72"/>
                <a:gd name="T32" fmla="*/ 54 w 72"/>
                <a:gd name="T33" fmla="*/ 4 h 72"/>
                <a:gd name="T34" fmla="*/ 46 w 72"/>
                <a:gd name="T35" fmla="*/ 2 h 72"/>
                <a:gd name="T36" fmla="*/ 40 w 72"/>
                <a:gd name="T37" fmla="*/ 0 h 72"/>
                <a:gd name="T38" fmla="*/ 40 w 72"/>
                <a:gd name="T39" fmla="*/ 0 h 72"/>
                <a:gd name="T40" fmla="*/ 32 w 72"/>
                <a:gd name="T41" fmla="*/ 0 h 72"/>
                <a:gd name="T42" fmla="*/ 26 w 72"/>
                <a:gd name="T43" fmla="*/ 0 h 72"/>
                <a:gd name="T44" fmla="*/ 18 w 72"/>
                <a:gd name="T45" fmla="*/ 4 h 72"/>
                <a:gd name="T46" fmla="*/ 12 w 72"/>
                <a:gd name="T47" fmla="*/ 8 h 72"/>
                <a:gd name="T48" fmla="*/ 8 w 72"/>
                <a:gd name="T49" fmla="*/ 12 h 72"/>
                <a:gd name="T50" fmla="*/ 4 w 72"/>
                <a:gd name="T51" fmla="*/ 18 h 72"/>
                <a:gd name="T52" fmla="*/ 2 w 72"/>
                <a:gd name="T53" fmla="*/ 24 h 72"/>
                <a:gd name="T54" fmla="*/ 0 w 72"/>
                <a:gd name="T55" fmla="*/ 32 h 72"/>
                <a:gd name="T56" fmla="*/ 0 w 72"/>
                <a:gd name="T57" fmla="*/ 32 h 72"/>
                <a:gd name="T58" fmla="*/ 0 w 72"/>
                <a:gd name="T59" fmla="*/ 38 h 72"/>
                <a:gd name="T60" fmla="*/ 0 w 72"/>
                <a:gd name="T61" fmla="*/ 46 h 72"/>
                <a:gd name="T62" fmla="*/ 4 w 72"/>
                <a:gd name="T63" fmla="*/ 52 h 72"/>
                <a:gd name="T64" fmla="*/ 8 w 72"/>
                <a:gd name="T65" fmla="*/ 58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0"/>
                  </a:lnTo>
                  <a:lnTo>
                    <a:pt x="52" y="68"/>
                  </a:lnTo>
                  <a:lnTo>
                    <a:pt x="58" y="64"/>
                  </a:lnTo>
                  <a:lnTo>
                    <a:pt x="64" y="60"/>
                  </a:lnTo>
                  <a:lnTo>
                    <a:pt x="68" y="54"/>
                  </a:lnTo>
                  <a:lnTo>
                    <a:pt x="70" y="46"/>
                  </a:lnTo>
                  <a:lnTo>
                    <a:pt x="72" y="40"/>
                  </a:lnTo>
                  <a:lnTo>
                    <a:pt x="72" y="40"/>
                  </a:lnTo>
                  <a:lnTo>
                    <a:pt x="72" y="32"/>
                  </a:lnTo>
                  <a:lnTo>
                    <a:pt x="70" y="26"/>
                  </a:lnTo>
                  <a:lnTo>
                    <a:pt x="68" y="18"/>
                  </a:lnTo>
                  <a:lnTo>
                    <a:pt x="64" y="14"/>
                  </a:lnTo>
                  <a:lnTo>
                    <a:pt x="58" y="8"/>
                  </a:lnTo>
                  <a:lnTo>
                    <a:pt x="54" y="4"/>
                  </a:lnTo>
                  <a:lnTo>
                    <a:pt x="46" y="2"/>
                  </a:lnTo>
                  <a:lnTo>
                    <a:pt x="40" y="0"/>
                  </a:lnTo>
                  <a:lnTo>
                    <a:pt x="40" y="0"/>
                  </a:lnTo>
                  <a:lnTo>
                    <a:pt x="32" y="0"/>
                  </a:lnTo>
                  <a:lnTo>
                    <a:pt x="26" y="0"/>
                  </a:lnTo>
                  <a:lnTo>
                    <a:pt x="18" y="4"/>
                  </a:lnTo>
                  <a:lnTo>
                    <a:pt x="12" y="8"/>
                  </a:lnTo>
                  <a:lnTo>
                    <a:pt x="8" y="12"/>
                  </a:lnTo>
                  <a:lnTo>
                    <a:pt x="4" y="18"/>
                  </a:lnTo>
                  <a:lnTo>
                    <a:pt x="2" y="24"/>
                  </a:lnTo>
                  <a:lnTo>
                    <a:pt x="0" y="32"/>
                  </a:lnTo>
                  <a:lnTo>
                    <a:pt x="0" y="32"/>
                  </a:lnTo>
                  <a:lnTo>
                    <a:pt x="0" y="38"/>
                  </a:lnTo>
                  <a:lnTo>
                    <a:pt x="0" y="46"/>
                  </a:lnTo>
                  <a:lnTo>
                    <a:pt x="4" y="52"/>
                  </a:lnTo>
                  <a:lnTo>
                    <a:pt x="8" y="58"/>
                  </a:lnTo>
                  <a:lnTo>
                    <a:pt x="12" y="64"/>
                  </a:lnTo>
                  <a:lnTo>
                    <a:pt x="18" y="68"/>
                  </a:lnTo>
                  <a:lnTo>
                    <a:pt x="24" y="70"/>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95" name="Freeform 291"/>
            <p:cNvSpPr>
              <a:spLocks/>
            </p:cNvSpPr>
            <p:nvPr/>
          </p:nvSpPr>
          <p:spPr bwMode="auto">
            <a:xfrm>
              <a:off x="5316538" y="3678238"/>
              <a:ext cx="98425" cy="304800"/>
            </a:xfrm>
            <a:custGeom>
              <a:avLst/>
              <a:gdLst>
                <a:gd name="T0" fmla="*/ 62 w 62"/>
                <a:gd name="T1" fmla="*/ 0 h 192"/>
                <a:gd name="T2" fmla="*/ 62 w 62"/>
                <a:gd name="T3" fmla="*/ 0 h 192"/>
                <a:gd name="T4" fmla="*/ 50 w 62"/>
                <a:gd name="T5" fmla="*/ 6 h 192"/>
                <a:gd name="T6" fmla="*/ 40 w 62"/>
                <a:gd name="T7" fmla="*/ 16 h 192"/>
                <a:gd name="T8" fmla="*/ 30 w 62"/>
                <a:gd name="T9" fmla="*/ 26 h 192"/>
                <a:gd name="T10" fmla="*/ 20 w 62"/>
                <a:gd name="T11" fmla="*/ 36 h 192"/>
                <a:gd name="T12" fmla="*/ 14 w 62"/>
                <a:gd name="T13" fmla="*/ 48 h 192"/>
                <a:gd name="T14" fmla="*/ 8 w 62"/>
                <a:gd name="T15" fmla="*/ 62 h 192"/>
                <a:gd name="T16" fmla="*/ 2 w 62"/>
                <a:gd name="T17" fmla="*/ 76 h 192"/>
                <a:gd name="T18" fmla="*/ 0 w 62"/>
                <a:gd name="T19" fmla="*/ 90 h 192"/>
                <a:gd name="T20" fmla="*/ 0 w 62"/>
                <a:gd name="T21" fmla="*/ 90 h 192"/>
                <a:gd name="T22" fmla="*/ 0 w 62"/>
                <a:gd name="T23" fmla="*/ 104 h 192"/>
                <a:gd name="T24" fmla="*/ 0 w 62"/>
                <a:gd name="T25" fmla="*/ 120 h 192"/>
                <a:gd name="T26" fmla="*/ 4 w 62"/>
                <a:gd name="T27" fmla="*/ 134 h 192"/>
                <a:gd name="T28" fmla="*/ 8 w 62"/>
                <a:gd name="T29" fmla="*/ 146 h 192"/>
                <a:gd name="T30" fmla="*/ 14 w 62"/>
                <a:gd name="T31" fmla="*/ 160 h 192"/>
                <a:gd name="T32" fmla="*/ 22 w 62"/>
                <a:gd name="T33" fmla="*/ 170 h 192"/>
                <a:gd name="T34" fmla="*/ 30 w 62"/>
                <a:gd name="T35" fmla="*/ 182 h 192"/>
                <a:gd name="T36" fmla="*/ 40 w 62"/>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92">
                  <a:moveTo>
                    <a:pt x="62" y="0"/>
                  </a:moveTo>
                  <a:lnTo>
                    <a:pt x="62" y="0"/>
                  </a:lnTo>
                  <a:lnTo>
                    <a:pt x="50" y="6"/>
                  </a:lnTo>
                  <a:lnTo>
                    <a:pt x="40" y="16"/>
                  </a:lnTo>
                  <a:lnTo>
                    <a:pt x="30" y="26"/>
                  </a:lnTo>
                  <a:lnTo>
                    <a:pt x="20" y="36"/>
                  </a:lnTo>
                  <a:lnTo>
                    <a:pt x="14" y="48"/>
                  </a:lnTo>
                  <a:lnTo>
                    <a:pt x="8" y="62"/>
                  </a:lnTo>
                  <a:lnTo>
                    <a:pt x="2" y="76"/>
                  </a:lnTo>
                  <a:lnTo>
                    <a:pt x="0" y="90"/>
                  </a:lnTo>
                  <a:lnTo>
                    <a:pt x="0" y="90"/>
                  </a:lnTo>
                  <a:lnTo>
                    <a:pt x="0" y="104"/>
                  </a:lnTo>
                  <a:lnTo>
                    <a:pt x="0" y="120"/>
                  </a:lnTo>
                  <a:lnTo>
                    <a:pt x="4" y="134"/>
                  </a:lnTo>
                  <a:lnTo>
                    <a:pt x="8" y="146"/>
                  </a:lnTo>
                  <a:lnTo>
                    <a:pt x="14" y="160"/>
                  </a:lnTo>
                  <a:lnTo>
                    <a:pt x="22" y="170"/>
                  </a:lnTo>
                  <a:lnTo>
                    <a:pt x="30" y="182"/>
                  </a:lnTo>
                  <a:lnTo>
                    <a:pt x="40" y="19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96" name="Freeform 292"/>
            <p:cNvSpPr>
              <a:spLocks/>
            </p:cNvSpPr>
            <p:nvPr/>
          </p:nvSpPr>
          <p:spPr bwMode="auto">
            <a:xfrm>
              <a:off x="5205413" y="3608388"/>
              <a:ext cx="114300" cy="422275"/>
            </a:xfrm>
            <a:custGeom>
              <a:avLst/>
              <a:gdLst>
                <a:gd name="T0" fmla="*/ 44 w 72"/>
                <a:gd name="T1" fmla="*/ 266 h 266"/>
                <a:gd name="T2" fmla="*/ 44 w 72"/>
                <a:gd name="T3" fmla="*/ 266 h 266"/>
                <a:gd name="T4" fmla="*/ 32 w 72"/>
                <a:gd name="T5" fmla="*/ 250 h 266"/>
                <a:gd name="T6" fmla="*/ 22 w 72"/>
                <a:gd name="T7" fmla="*/ 236 h 266"/>
                <a:gd name="T8" fmla="*/ 14 w 72"/>
                <a:gd name="T9" fmla="*/ 218 h 266"/>
                <a:gd name="T10" fmla="*/ 8 w 72"/>
                <a:gd name="T11" fmla="*/ 202 h 266"/>
                <a:gd name="T12" fmla="*/ 4 w 72"/>
                <a:gd name="T13" fmla="*/ 184 h 266"/>
                <a:gd name="T14" fmla="*/ 0 w 72"/>
                <a:gd name="T15" fmla="*/ 164 h 266"/>
                <a:gd name="T16" fmla="*/ 0 w 72"/>
                <a:gd name="T17" fmla="*/ 146 h 266"/>
                <a:gd name="T18" fmla="*/ 2 w 72"/>
                <a:gd name="T19" fmla="*/ 126 h 266"/>
                <a:gd name="T20" fmla="*/ 2 w 72"/>
                <a:gd name="T21" fmla="*/ 126 h 266"/>
                <a:gd name="T22" fmla="*/ 4 w 72"/>
                <a:gd name="T23" fmla="*/ 108 h 266"/>
                <a:gd name="T24" fmla="*/ 10 w 72"/>
                <a:gd name="T25" fmla="*/ 88 h 266"/>
                <a:gd name="T26" fmla="*/ 16 w 72"/>
                <a:gd name="T27" fmla="*/ 72 h 266"/>
                <a:gd name="T28" fmla="*/ 24 w 72"/>
                <a:gd name="T29" fmla="*/ 54 h 266"/>
                <a:gd name="T30" fmla="*/ 34 w 72"/>
                <a:gd name="T31" fmla="*/ 40 h 266"/>
                <a:gd name="T32" fmla="*/ 46 w 72"/>
                <a:gd name="T33" fmla="*/ 24 h 266"/>
                <a:gd name="T34" fmla="*/ 58 w 72"/>
                <a:gd name="T35" fmla="*/ 12 h 266"/>
                <a:gd name="T36" fmla="*/ 72 w 72"/>
                <a:gd name="T3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66">
                  <a:moveTo>
                    <a:pt x="44" y="266"/>
                  </a:moveTo>
                  <a:lnTo>
                    <a:pt x="44" y="266"/>
                  </a:lnTo>
                  <a:lnTo>
                    <a:pt x="32" y="250"/>
                  </a:lnTo>
                  <a:lnTo>
                    <a:pt x="22" y="236"/>
                  </a:lnTo>
                  <a:lnTo>
                    <a:pt x="14" y="218"/>
                  </a:lnTo>
                  <a:lnTo>
                    <a:pt x="8" y="202"/>
                  </a:lnTo>
                  <a:lnTo>
                    <a:pt x="4" y="184"/>
                  </a:lnTo>
                  <a:lnTo>
                    <a:pt x="0" y="164"/>
                  </a:lnTo>
                  <a:lnTo>
                    <a:pt x="0" y="146"/>
                  </a:lnTo>
                  <a:lnTo>
                    <a:pt x="2" y="126"/>
                  </a:lnTo>
                  <a:lnTo>
                    <a:pt x="2" y="126"/>
                  </a:lnTo>
                  <a:lnTo>
                    <a:pt x="4" y="108"/>
                  </a:lnTo>
                  <a:lnTo>
                    <a:pt x="10" y="88"/>
                  </a:lnTo>
                  <a:lnTo>
                    <a:pt x="16" y="72"/>
                  </a:lnTo>
                  <a:lnTo>
                    <a:pt x="24" y="54"/>
                  </a:lnTo>
                  <a:lnTo>
                    <a:pt x="34" y="40"/>
                  </a:lnTo>
                  <a:lnTo>
                    <a:pt x="46" y="24"/>
                  </a:lnTo>
                  <a:lnTo>
                    <a:pt x="58" y="12"/>
                  </a:lnTo>
                  <a:lnTo>
                    <a:pt x="72"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97" name="Freeform 293"/>
            <p:cNvSpPr>
              <a:spLocks/>
            </p:cNvSpPr>
            <p:nvPr/>
          </p:nvSpPr>
          <p:spPr bwMode="auto">
            <a:xfrm>
              <a:off x="5094288" y="3541713"/>
              <a:ext cx="136525" cy="533400"/>
            </a:xfrm>
            <a:custGeom>
              <a:avLst/>
              <a:gdLst>
                <a:gd name="T0" fmla="*/ 48 w 86"/>
                <a:gd name="T1" fmla="*/ 336 h 336"/>
                <a:gd name="T2" fmla="*/ 48 w 86"/>
                <a:gd name="T3" fmla="*/ 336 h 336"/>
                <a:gd name="T4" fmla="*/ 36 w 86"/>
                <a:gd name="T5" fmla="*/ 318 h 336"/>
                <a:gd name="T6" fmla="*/ 24 w 86"/>
                <a:gd name="T7" fmla="*/ 298 h 336"/>
                <a:gd name="T8" fmla="*/ 16 w 86"/>
                <a:gd name="T9" fmla="*/ 276 h 336"/>
                <a:gd name="T10" fmla="*/ 10 w 86"/>
                <a:gd name="T11" fmla="*/ 254 h 336"/>
                <a:gd name="T12" fmla="*/ 4 w 86"/>
                <a:gd name="T13" fmla="*/ 232 h 336"/>
                <a:gd name="T14" fmla="*/ 2 w 86"/>
                <a:gd name="T15" fmla="*/ 208 h 336"/>
                <a:gd name="T16" fmla="*/ 0 w 86"/>
                <a:gd name="T17" fmla="*/ 184 h 336"/>
                <a:gd name="T18" fmla="*/ 2 w 86"/>
                <a:gd name="T19" fmla="*/ 160 h 336"/>
                <a:gd name="T20" fmla="*/ 2 w 86"/>
                <a:gd name="T21" fmla="*/ 160 h 336"/>
                <a:gd name="T22" fmla="*/ 6 w 86"/>
                <a:gd name="T23" fmla="*/ 136 h 336"/>
                <a:gd name="T24" fmla="*/ 12 w 86"/>
                <a:gd name="T25" fmla="*/ 114 h 336"/>
                <a:gd name="T26" fmla="*/ 20 w 86"/>
                <a:gd name="T27" fmla="*/ 92 h 336"/>
                <a:gd name="T28" fmla="*/ 30 w 86"/>
                <a:gd name="T29" fmla="*/ 70 h 336"/>
                <a:gd name="T30" fmla="*/ 42 w 86"/>
                <a:gd name="T31" fmla="*/ 52 h 336"/>
                <a:gd name="T32" fmla="*/ 54 w 86"/>
                <a:gd name="T33" fmla="*/ 32 h 336"/>
                <a:gd name="T34" fmla="*/ 68 w 86"/>
                <a:gd name="T35" fmla="*/ 16 h 336"/>
                <a:gd name="T36" fmla="*/ 86 w 86"/>
                <a:gd name="T3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336">
                  <a:moveTo>
                    <a:pt x="48" y="336"/>
                  </a:moveTo>
                  <a:lnTo>
                    <a:pt x="48" y="336"/>
                  </a:lnTo>
                  <a:lnTo>
                    <a:pt x="36" y="318"/>
                  </a:lnTo>
                  <a:lnTo>
                    <a:pt x="24" y="298"/>
                  </a:lnTo>
                  <a:lnTo>
                    <a:pt x="16" y="276"/>
                  </a:lnTo>
                  <a:lnTo>
                    <a:pt x="10" y="254"/>
                  </a:lnTo>
                  <a:lnTo>
                    <a:pt x="4" y="232"/>
                  </a:lnTo>
                  <a:lnTo>
                    <a:pt x="2" y="208"/>
                  </a:lnTo>
                  <a:lnTo>
                    <a:pt x="0" y="184"/>
                  </a:lnTo>
                  <a:lnTo>
                    <a:pt x="2" y="160"/>
                  </a:lnTo>
                  <a:lnTo>
                    <a:pt x="2" y="160"/>
                  </a:lnTo>
                  <a:lnTo>
                    <a:pt x="6" y="136"/>
                  </a:lnTo>
                  <a:lnTo>
                    <a:pt x="12" y="114"/>
                  </a:lnTo>
                  <a:lnTo>
                    <a:pt x="20" y="92"/>
                  </a:lnTo>
                  <a:lnTo>
                    <a:pt x="30" y="70"/>
                  </a:lnTo>
                  <a:lnTo>
                    <a:pt x="42" y="52"/>
                  </a:lnTo>
                  <a:lnTo>
                    <a:pt x="54" y="32"/>
                  </a:lnTo>
                  <a:lnTo>
                    <a:pt x="68" y="16"/>
                  </a:lnTo>
                  <a:lnTo>
                    <a:pt x="86"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98" name="Freeform 294"/>
            <p:cNvSpPr>
              <a:spLocks/>
            </p:cNvSpPr>
            <p:nvPr/>
          </p:nvSpPr>
          <p:spPr bwMode="auto">
            <a:xfrm>
              <a:off x="4973638" y="3468688"/>
              <a:ext cx="165100" cy="654050"/>
            </a:xfrm>
            <a:custGeom>
              <a:avLst/>
              <a:gdLst>
                <a:gd name="T0" fmla="*/ 58 w 104"/>
                <a:gd name="T1" fmla="*/ 412 h 412"/>
                <a:gd name="T2" fmla="*/ 58 w 104"/>
                <a:gd name="T3" fmla="*/ 412 h 412"/>
                <a:gd name="T4" fmla="*/ 42 w 104"/>
                <a:gd name="T5" fmla="*/ 388 h 412"/>
                <a:gd name="T6" fmla="*/ 30 w 104"/>
                <a:gd name="T7" fmla="*/ 364 h 412"/>
                <a:gd name="T8" fmla="*/ 18 w 104"/>
                <a:gd name="T9" fmla="*/ 338 h 412"/>
                <a:gd name="T10" fmla="*/ 10 w 104"/>
                <a:gd name="T11" fmla="*/ 312 h 412"/>
                <a:gd name="T12" fmla="*/ 4 w 104"/>
                <a:gd name="T13" fmla="*/ 284 h 412"/>
                <a:gd name="T14" fmla="*/ 0 w 104"/>
                <a:gd name="T15" fmla="*/ 256 h 412"/>
                <a:gd name="T16" fmla="*/ 0 w 104"/>
                <a:gd name="T17" fmla="*/ 226 h 412"/>
                <a:gd name="T18" fmla="*/ 2 w 104"/>
                <a:gd name="T19" fmla="*/ 198 h 412"/>
                <a:gd name="T20" fmla="*/ 2 w 104"/>
                <a:gd name="T21" fmla="*/ 198 h 412"/>
                <a:gd name="T22" fmla="*/ 6 w 104"/>
                <a:gd name="T23" fmla="*/ 168 h 412"/>
                <a:gd name="T24" fmla="*/ 14 w 104"/>
                <a:gd name="T25" fmla="*/ 140 h 412"/>
                <a:gd name="T26" fmla="*/ 24 w 104"/>
                <a:gd name="T27" fmla="*/ 112 h 412"/>
                <a:gd name="T28" fmla="*/ 36 w 104"/>
                <a:gd name="T29" fmla="*/ 88 h 412"/>
                <a:gd name="T30" fmla="*/ 50 w 104"/>
                <a:gd name="T31" fmla="*/ 62 h 412"/>
                <a:gd name="T32" fmla="*/ 66 w 104"/>
                <a:gd name="T33" fmla="*/ 40 h 412"/>
                <a:gd name="T34" fmla="*/ 84 w 104"/>
                <a:gd name="T35" fmla="*/ 20 h 412"/>
                <a:gd name="T36" fmla="*/ 104 w 104"/>
                <a:gd name="T3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412">
                  <a:moveTo>
                    <a:pt x="58" y="412"/>
                  </a:moveTo>
                  <a:lnTo>
                    <a:pt x="58" y="412"/>
                  </a:lnTo>
                  <a:lnTo>
                    <a:pt x="42" y="388"/>
                  </a:lnTo>
                  <a:lnTo>
                    <a:pt x="30" y="364"/>
                  </a:lnTo>
                  <a:lnTo>
                    <a:pt x="18" y="338"/>
                  </a:lnTo>
                  <a:lnTo>
                    <a:pt x="10" y="312"/>
                  </a:lnTo>
                  <a:lnTo>
                    <a:pt x="4" y="284"/>
                  </a:lnTo>
                  <a:lnTo>
                    <a:pt x="0" y="256"/>
                  </a:lnTo>
                  <a:lnTo>
                    <a:pt x="0" y="226"/>
                  </a:lnTo>
                  <a:lnTo>
                    <a:pt x="2" y="198"/>
                  </a:lnTo>
                  <a:lnTo>
                    <a:pt x="2" y="198"/>
                  </a:lnTo>
                  <a:lnTo>
                    <a:pt x="6" y="168"/>
                  </a:lnTo>
                  <a:lnTo>
                    <a:pt x="14" y="140"/>
                  </a:lnTo>
                  <a:lnTo>
                    <a:pt x="24" y="112"/>
                  </a:lnTo>
                  <a:lnTo>
                    <a:pt x="36" y="88"/>
                  </a:lnTo>
                  <a:lnTo>
                    <a:pt x="50" y="62"/>
                  </a:lnTo>
                  <a:lnTo>
                    <a:pt x="66" y="40"/>
                  </a:lnTo>
                  <a:lnTo>
                    <a:pt x="84" y="20"/>
                  </a:lnTo>
                  <a:lnTo>
                    <a:pt x="104"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299" name="Line 295"/>
            <p:cNvSpPr>
              <a:spLocks noChangeShapeType="1"/>
            </p:cNvSpPr>
            <p:nvPr/>
          </p:nvSpPr>
          <p:spPr bwMode="auto">
            <a:xfrm flipH="1">
              <a:off x="5919788" y="3182938"/>
              <a:ext cx="250825" cy="25400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0" name="Line 296"/>
            <p:cNvSpPr>
              <a:spLocks noChangeShapeType="1"/>
            </p:cNvSpPr>
            <p:nvPr/>
          </p:nvSpPr>
          <p:spPr bwMode="auto">
            <a:xfrm flipH="1">
              <a:off x="6342063" y="3732213"/>
              <a:ext cx="130175" cy="12700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1" name="Line 297"/>
            <p:cNvSpPr>
              <a:spLocks noChangeShapeType="1"/>
            </p:cNvSpPr>
            <p:nvPr/>
          </p:nvSpPr>
          <p:spPr bwMode="auto">
            <a:xfrm flipH="1">
              <a:off x="5783263" y="4281488"/>
              <a:ext cx="136525" cy="136525"/>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2" name="Line 298"/>
            <p:cNvSpPr>
              <a:spLocks noChangeShapeType="1"/>
            </p:cNvSpPr>
            <p:nvPr/>
          </p:nvSpPr>
          <p:spPr bwMode="auto">
            <a:xfrm>
              <a:off x="5776913" y="3297238"/>
              <a:ext cx="142875" cy="13970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3" name="Line 299"/>
            <p:cNvSpPr>
              <a:spLocks noChangeShapeType="1"/>
            </p:cNvSpPr>
            <p:nvPr/>
          </p:nvSpPr>
          <p:spPr bwMode="auto">
            <a:xfrm>
              <a:off x="6342063" y="3859213"/>
              <a:ext cx="133350" cy="136525"/>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4" name="Line 300"/>
            <p:cNvSpPr>
              <a:spLocks noChangeShapeType="1"/>
            </p:cNvSpPr>
            <p:nvPr/>
          </p:nvSpPr>
          <p:spPr bwMode="auto">
            <a:xfrm>
              <a:off x="5919788" y="4281488"/>
              <a:ext cx="250825" cy="25400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5" name="Freeform 301"/>
            <p:cNvSpPr>
              <a:spLocks/>
            </p:cNvSpPr>
            <p:nvPr/>
          </p:nvSpPr>
          <p:spPr bwMode="auto">
            <a:xfrm>
              <a:off x="6113463" y="3125788"/>
              <a:ext cx="114300" cy="114300"/>
            </a:xfrm>
            <a:custGeom>
              <a:avLst/>
              <a:gdLst>
                <a:gd name="T0" fmla="*/ 32 w 72"/>
                <a:gd name="T1" fmla="*/ 72 h 72"/>
                <a:gd name="T2" fmla="*/ 32 w 72"/>
                <a:gd name="T3" fmla="*/ 72 h 72"/>
                <a:gd name="T4" fmla="*/ 40 w 72"/>
                <a:gd name="T5" fmla="*/ 72 h 72"/>
                <a:gd name="T6" fmla="*/ 48 w 72"/>
                <a:gd name="T7" fmla="*/ 72 h 72"/>
                <a:gd name="T8" fmla="*/ 54 w 72"/>
                <a:gd name="T9" fmla="*/ 68 h 72"/>
                <a:gd name="T10" fmla="*/ 60 w 72"/>
                <a:gd name="T11" fmla="*/ 66 h 72"/>
                <a:gd name="T12" fmla="*/ 64 w 72"/>
                <a:gd name="T13" fmla="*/ 60 h 72"/>
                <a:gd name="T14" fmla="*/ 68 w 72"/>
                <a:gd name="T15" fmla="*/ 54 h 72"/>
                <a:gd name="T16" fmla="*/ 72 w 72"/>
                <a:gd name="T17" fmla="*/ 48 h 72"/>
                <a:gd name="T18" fmla="*/ 72 w 72"/>
                <a:gd name="T19" fmla="*/ 40 h 72"/>
                <a:gd name="T20" fmla="*/ 72 w 72"/>
                <a:gd name="T21" fmla="*/ 40 h 72"/>
                <a:gd name="T22" fmla="*/ 72 w 72"/>
                <a:gd name="T23" fmla="*/ 34 h 72"/>
                <a:gd name="T24" fmla="*/ 72 w 72"/>
                <a:gd name="T25" fmla="*/ 26 h 72"/>
                <a:gd name="T26" fmla="*/ 68 w 72"/>
                <a:gd name="T27" fmla="*/ 20 h 72"/>
                <a:gd name="T28" fmla="*/ 66 w 72"/>
                <a:gd name="T29" fmla="*/ 14 h 72"/>
                <a:gd name="T30" fmla="*/ 60 w 72"/>
                <a:gd name="T31" fmla="*/ 10 h 72"/>
                <a:gd name="T32" fmla="*/ 54 w 72"/>
                <a:gd name="T33" fmla="*/ 6 h 72"/>
                <a:gd name="T34" fmla="*/ 48 w 72"/>
                <a:gd name="T35" fmla="*/ 2 h 72"/>
                <a:gd name="T36" fmla="*/ 40 w 72"/>
                <a:gd name="T37" fmla="*/ 0 h 72"/>
                <a:gd name="T38" fmla="*/ 40 w 72"/>
                <a:gd name="T39" fmla="*/ 0 h 72"/>
                <a:gd name="T40" fmla="*/ 34 w 72"/>
                <a:gd name="T41" fmla="*/ 0 h 72"/>
                <a:gd name="T42" fmla="*/ 26 w 72"/>
                <a:gd name="T43" fmla="*/ 2 h 72"/>
                <a:gd name="T44" fmla="*/ 20 w 72"/>
                <a:gd name="T45" fmla="*/ 4 h 72"/>
                <a:gd name="T46" fmla="*/ 14 w 72"/>
                <a:gd name="T47" fmla="*/ 8 h 72"/>
                <a:gd name="T48" fmla="*/ 10 w 72"/>
                <a:gd name="T49" fmla="*/ 14 h 72"/>
                <a:gd name="T50" fmla="*/ 6 w 72"/>
                <a:gd name="T51" fmla="*/ 20 h 72"/>
                <a:gd name="T52" fmla="*/ 2 w 72"/>
                <a:gd name="T53" fmla="*/ 26 h 72"/>
                <a:gd name="T54" fmla="*/ 0 w 72"/>
                <a:gd name="T55" fmla="*/ 32 h 72"/>
                <a:gd name="T56" fmla="*/ 0 w 72"/>
                <a:gd name="T57" fmla="*/ 32 h 72"/>
                <a:gd name="T58" fmla="*/ 0 w 72"/>
                <a:gd name="T59" fmla="*/ 40 h 72"/>
                <a:gd name="T60" fmla="*/ 2 w 72"/>
                <a:gd name="T61" fmla="*/ 48 h 72"/>
                <a:gd name="T62" fmla="*/ 4 w 72"/>
                <a:gd name="T63" fmla="*/ 54 h 72"/>
                <a:gd name="T64" fmla="*/ 8 w 72"/>
                <a:gd name="T65" fmla="*/ 60 h 72"/>
                <a:gd name="T66" fmla="*/ 14 w 72"/>
                <a:gd name="T67" fmla="*/ 64 h 72"/>
                <a:gd name="T68" fmla="*/ 20 w 72"/>
                <a:gd name="T69" fmla="*/ 68 h 72"/>
                <a:gd name="T70" fmla="*/ 26 w 72"/>
                <a:gd name="T71" fmla="*/ 72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8" y="72"/>
                  </a:lnTo>
                  <a:lnTo>
                    <a:pt x="54" y="68"/>
                  </a:lnTo>
                  <a:lnTo>
                    <a:pt x="60" y="66"/>
                  </a:lnTo>
                  <a:lnTo>
                    <a:pt x="64" y="60"/>
                  </a:lnTo>
                  <a:lnTo>
                    <a:pt x="68" y="54"/>
                  </a:lnTo>
                  <a:lnTo>
                    <a:pt x="72" y="48"/>
                  </a:lnTo>
                  <a:lnTo>
                    <a:pt x="72" y="40"/>
                  </a:lnTo>
                  <a:lnTo>
                    <a:pt x="72" y="40"/>
                  </a:lnTo>
                  <a:lnTo>
                    <a:pt x="72" y="34"/>
                  </a:lnTo>
                  <a:lnTo>
                    <a:pt x="72" y="26"/>
                  </a:lnTo>
                  <a:lnTo>
                    <a:pt x="68" y="20"/>
                  </a:lnTo>
                  <a:lnTo>
                    <a:pt x="66" y="14"/>
                  </a:lnTo>
                  <a:lnTo>
                    <a:pt x="60" y="10"/>
                  </a:lnTo>
                  <a:lnTo>
                    <a:pt x="54" y="6"/>
                  </a:lnTo>
                  <a:lnTo>
                    <a:pt x="48" y="2"/>
                  </a:lnTo>
                  <a:lnTo>
                    <a:pt x="40" y="0"/>
                  </a:lnTo>
                  <a:lnTo>
                    <a:pt x="40" y="0"/>
                  </a:lnTo>
                  <a:lnTo>
                    <a:pt x="34" y="0"/>
                  </a:lnTo>
                  <a:lnTo>
                    <a:pt x="26" y="2"/>
                  </a:lnTo>
                  <a:lnTo>
                    <a:pt x="20" y="4"/>
                  </a:lnTo>
                  <a:lnTo>
                    <a:pt x="14" y="8"/>
                  </a:lnTo>
                  <a:lnTo>
                    <a:pt x="10" y="14"/>
                  </a:lnTo>
                  <a:lnTo>
                    <a:pt x="6" y="20"/>
                  </a:lnTo>
                  <a:lnTo>
                    <a:pt x="2" y="26"/>
                  </a:lnTo>
                  <a:lnTo>
                    <a:pt x="0" y="32"/>
                  </a:lnTo>
                  <a:lnTo>
                    <a:pt x="0" y="32"/>
                  </a:lnTo>
                  <a:lnTo>
                    <a:pt x="0" y="40"/>
                  </a:lnTo>
                  <a:lnTo>
                    <a:pt x="2" y="48"/>
                  </a:lnTo>
                  <a:lnTo>
                    <a:pt x="4" y="54"/>
                  </a:lnTo>
                  <a:lnTo>
                    <a:pt x="8" y="60"/>
                  </a:lnTo>
                  <a:lnTo>
                    <a:pt x="14" y="64"/>
                  </a:lnTo>
                  <a:lnTo>
                    <a:pt x="20" y="68"/>
                  </a:lnTo>
                  <a:lnTo>
                    <a:pt x="26" y="72"/>
                  </a:lnTo>
                  <a:lnTo>
                    <a:pt x="32" y="72"/>
                  </a:lnTo>
                  <a:close/>
                </a:path>
              </a:pathLst>
            </a:custGeom>
            <a:solidFill>
              <a:srgbClr val="FFFFFF"/>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6" name="Freeform 302"/>
            <p:cNvSpPr>
              <a:spLocks/>
            </p:cNvSpPr>
            <p:nvPr/>
          </p:nvSpPr>
          <p:spPr bwMode="auto">
            <a:xfrm>
              <a:off x="6113463" y="3125788"/>
              <a:ext cx="114300" cy="114300"/>
            </a:xfrm>
            <a:custGeom>
              <a:avLst/>
              <a:gdLst>
                <a:gd name="T0" fmla="*/ 32 w 72"/>
                <a:gd name="T1" fmla="*/ 72 h 72"/>
                <a:gd name="T2" fmla="*/ 32 w 72"/>
                <a:gd name="T3" fmla="*/ 72 h 72"/>
                <a:gd name="T4" fmla="*/ 40 w 72"/>
                <a:gd name="T5" fmla="*/ 72 h 72"/>
                <a:gd name="T6" fmla="*/ 48 w 72"/>
                <a:gd name="T7" fmla="*/ 72 h 72"/>
                <a:gd name="T8" fmla="*/ 54 w 72"/>
                <a:gd name="T9" fmla="*/ 68 h 72"/>
                <a:gd name="T10" fmla="*/ 60 w 72"/>
                <a:gd name="T11" fmla="*/ 66 h 72"/>
                <a:gd name="T12" fmla="*/ 64 w 72"/>
                <a:gd name="T13" fmla="*/ 60 h 72"/>
                <a:gd name="T14" fmla="*/ 68 w 72"/>
                <a:gd name="T15" fmla="*/ 54 h 72"/>
                <a:gd name="T16" fmla="*/ 72 w 72"/>
                <a:gd name="T17" fmla="*/ 48 h 72"/>
                <a:gd name="T18" fmla="*/ 72 w 72"/>
                <a:gd name="T19" fmla="*/ 40 h 72"/>
                <a:gd name="T20" fmla="*/ 72 w 72"/>
                <a:gd name="T21" fmla="*/ 40 h 72"/>
                <a:gd name="T22" fmla="*/ 72 w 72"/>
                <a:gd name="T23" fmla="*/ 34 h 72"/>
                <a:gd name="T24" fmla="*/ 72 w 72"/>
                <a:gd name="T25" fmla="*/ 26 h 72"/>
                <a:gd name="T26" fmla="*/ 68 w 72"/>
                <a:gd name="T27" fmla="*/ 20 h 72"/>
                <a:gd name="T28" fmla="*/ 66 w 72"/>
                <a:gd name="T29" fmla="*/ 14 h 72"/>
                <a:gd name="T30" fmla="*/ 60 w 72"/>
                <a:gd name="T31" fmla="*/ 10 h 72"/>
                <a:gd name="T32" fmla="*/ 54 w 72"/>
                <a:gd name="T33" fmla="*/ 6 h 72"/>
                <a:gd name="T34" fmla="*/ 48 w 72"/>
                <a:gd name="T35" fmla="*/ 2 h 72"/>
                <a:gd name="T36" fmla="*/ 40 w 72"/>
                <a:gd name="T37" fmla="*/ 0 h 72"/>
                <a:gd name="T38" fmla="*/ 40 w 72"/>
                <a:gd name="T39" fmla="*/ 0 h 72"/>
                <a:gd name="T40" fmla="*/ 34 w 72"/>
                <a:gd name="T41" fmla="*/ 0 h 72"/>
                <a:gd name="T42" fmla="*/ 26 w 72"/>
                <a:gd name="T43" fmla="*/ 2 h 72"/>
                <a:gd name="T44" fmla="*/ 20 w 72"/>
                <a:gd name="T45" fmla="*/ 4 h 72"/>
                <a:gd name="T46" fmla="*/ 14 w 72"/>
                <a:gd name="T47" fmla="*/ 8 h 72"/>
                <a:gd name="T48" fmla="*/ 10 w 72"/>
                <a:gd name="T49" fmla="*/ 14 h 72"/>
                <a:gd name="T50" fmla="*/ 6 w 72"/>
                <a:gd name="T51" fmla="*/ 20 h 72"/>
                <a:gd name="T52" fmla="*/ 2 w 72"/>
                <a:gd name="T53" fmla="*/ 26 h 72"/>
                <a:gd name="T54" fmla="*/ 0 w 72"/>
                <a:gd name="T55" fmla="*/ 32 h 72"/>
                <a:gd name="T56" fmla="*/ 0 w 72"/>
                <a:gd name="T57" fmla="*/ 32 h 72"/>
                <a:gd name="T58" fmla="*/ 0 w 72"/>
                <a:gd name="T59" fmla="*/ 40 h 72"/>
                <a:gd name="T60" fmla="*/ 2 w 72"/>
                <a:gd name="T61" fmla="*/ 48 h 72"/>
                <a:gd name="T62" fmla="*/ 4 w 72"/>
                <a:gd name="T63" fmla="*/ 54 h 72"/>
                <a:gd name="T64" fmla="*/ 8 w 72"/>
                <a:gd name="T65" fmla="*/ 60 h 72"/>
                <a:gd name="T66" fmla="*/ 14 w 72"/>
                <a:gd name="T67" fmla="*/ 64 h 72"/>
                <a:gd name="T68" fmla="*/ 20 w 72"/>
                <a:gd name="T69" fmla="*/ 68 h 72"/>
                <a:gd name="T70" fmla="*/ 26 w 72"/>
                <a:gd name="T71" fmla="*/ 72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8" y="72"/>
                  </a:lnTo>
                  <a:lnTo>
                    <a:pt x="54" y="68"/>
                  </a:lnTo>
                  <a:lnTo>
                    <a:pt x="60" y="66"/>
                  </a:lnTo>
                  <a:lnTo>
                    <a:pt x="64" y="60"/>
                  </a:lnTo>
                  <a:lnTo>
                    <a:pt x="68" y="54"/>
                  </a:lnTo>
                  <a:lnTo>
                    <a:pt x="72" y="48"/>
                  </a:lnTo>
                  <a:lnTo>
                    <a:pt x="72" y="40"/>
                  </a:lnTo>
                  <a:lnTo>
                    <a:pt x="72" y="40"/>
                  </a:lnTo>
                  <a:lnTo>
                    <a:pt x="72" y="34"/>
                  </a:lnTo>
                  <a:lnTo>
                    <a:pt x="72" y="26"/>
                  </a:lnTo>
                  <a:lnTo>
                    <a:pt x="68" y="20"/>
                  </a:lnTo>
                  <a:lnTo>
                    <a:pt x="66" y="14"/>
                  </a:lnTo>
                  <a:lnTo>
                    <a:pt x="60" y="10"/>
                  </a:lnTo>
                  <a:lnTo>
                    <a:pt x="54" y="6"/>
                  </a:lnTo>
                  <a:lnTo>
                    <a:pt x="48" y="2"/>
                  </a:lnTo>
                  <a:lnTo>
                    <a:pt x="40" y="0"/>
                  </a:lnTo>
                  <a:lnTo>
                    <a:pt x="40" y="0"/>
                  </a:lnTo>
                  <a:lnTo>
                    <a:pt x="34" y="0"/>
                  </a:lnTo>
                  <a:lnTo>
                    <a:pt x="26" y="2"/>
                  </a:lnTo>
                  <a:lnTo>
                    <a:pt x="20" y="4"/>
                  </a:lnTo>
                  <a:lnTo>
                    <a:pt x="14" y="8"/>
                  </a:lnTo>
                  <a:lnTo>
                    <a:pt x="10" y="14"/>
                  </a:lnTo>
                  <a:lnTo>
                    <a:pt x="6" y="20"/>
                  </a:lnTo>
                  <a:lnTo>
                    <a:pt x="2" y="26"/>
                  </a:lnTo>
                  <a:lnTo>
                    <a:pt x="0" y="32"/>
                  </a:lnTo>
                  <a:lnTo>
                    <a:pt x="0" y="32"/>
                  </a:lnTo>
                  <a:lnTo>
                    <a:pt x="0" y="40"/>
                  </a:lnTo>
                  <a:lnTo>
                    <a:pt x="2" y="48"/>
                  </a:lnTo>
                  <a:lnTo>
                    <a:pt x="4" y="54"/>
                  </a:lnTo>
                  <a:lnTo>
                    <a:pt x="8" y="60"/>
                  </a:lnTo>
                  <a:lnTo>
                    <a:pt x="14" y="64"/>
                  </a:lnTo>
                  <a:lnTo>
                    <a:pt x="20" y="68"/>
                  </a:lnTo>
                  <a:lnTo>
                    <a:pt x="26" y="72"/>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7" name="Freeform 303"/>
            <p:cNvSpPr>
              <a:spLocks/>
            </p:cNvSpPr>
            <p:nvPr/>
          </p:nvSpPr>
          <p:spPr bwMode="auto">
            <a:xfrm>
              <a:off x="6284913" y="3802063"/>
              <a:ext cx="114300" cy="114300"/>
            </a:xfrm>
            <a:custGeom>
              <a:avLst/>
              <a:gdLst>
                <a:gd name="T0" fmla="*/ 32 w 72"/>
                <a:gd name="T1" fmla="*/ 72 h 72"/>
                <a:gd name="T2" fmla="*/ 32 w 72"/>
                <a:gd name="T3" fmla="*/ 72 h 72"/>
                <a:gd name="T4" fmla="*/ 40 w 72"/>
                <a:gd name="T5" fmla="*/ 72 h 72"/>
                <a:gd name="T6" fmla="*/ 46 w 72"/>
                <a:gd name="T7" fmla="*/ 72 h 72"/>
                <a:gd name="T8" fmla="*/ 52 w 72"/>
                <a:gd name="T9" fmla="*/ 68 h 72"/>
                <a:gd name="T10" fmla="*/ 58 w 72"/>
                <a:gd name="T11" fmla="*/ 64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4 h 72"/>
                <a:gd name="T24" fmla="*/ 70 w 72"/>
                <a:gd name="T25" fmla="*/ 26 h 72"/>
                <a:gd name="T26" fmla="*/ 68 w 72"/>
                <a:gd name="T27" fmla="*/ 20 h 72"/>
                <a:gd name="T28" fmla="*/ 64 w 72"/>
                <a:gd name="T29" fmla="*/ 14 h 72"/>
                <a:gd name="T30" fmla="*/ 60 w 72"/>
                <a:gd name="T31" fmla="*/ 8 h 72"/>
                <a:gd name="T32" fmla="*/ 54 w 72"/>
                <a:gd name="T33" fmla="*/ 4 h 72"/>
                <a:gd name="T34" fmla="*/ 48 w 72"/>
                <a:gd name="T35" fmla="*/ 2 h 72"/>
                <a:gd name="T36" fmla="*/ 40 w 72"/>
                <a:gd name="T37" fmla="*/ 0 h 72"/>
                <a:gd name="T38" fmla="*/ 40 w 72"/>
                <a:gd name="T39" fmla="*/ 0 h 72"/>
                <a:gd name="T40" fmla="*/ 32 w 72"/>
                <a:gd name="T41" fmla="*/ 0 h 72"/>
                <a:gd name="T42" fmla="*/ 26 w 72"/>
                <a:gd name="T43" fmla="*/ 2 h 72"/>
                <a:gd name="T44" fmla="*/ 20 w 72"/>
                <a:gd name="T45" fmla="*/ 4 h 72"/>
                <a:gd name="T46" fmla="*/ 14 w 72"/>
                <a:gd name="T47" fmla="*/ 8 h 72"/>
                <a:gd name="T48" fmla="*/ 8 w 72"/>
                <a:gd name="T49" fmla="*/ 14 h 72"/>
                <a:gd name="T50" fmla="*/ 4 w 72"/>
                <a:gd name="T51" fmla="*/ 18 h 72"/>
                <a:gd name="T52" fmla="*/ 2 w 72"/>
                <a:gd name="T53" fmla="*/ 26 h 72"/>
                <a:gd name="T54" fmla="*/ 0 w 72"/>
                <a:gd name="T55" fmla="*/ 32 h 72"/>
                <a:gd name="T56" fmla="*/ 0 w 72"/>
                <a:gd name="T57" fmla="*/ 32 h 72"/>
                <a:gd name="T58" fmla="*/ 0 w 72"/>
                <a:gd name="T59" fmla="*/ 40 h 72"/>
                <a:gd name="T60" fmla="*/ 2 w 72"/>
                <a:gd name="T61" fmla="*/ 46 h 72"/>
                <a:gd name="T62" fmla="*/ 4 w 72"/>
                <a:gd name="T63" fmla="*/ 54 h 72"/>
                <a:gd name="T64" fmla="*/ 8 w 72"/>
                <a:gd name="T65" fmla="*/ 60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6" y="72"/>
                  </a:lnTo>
                  <a:lnTo>
                    <a:pt x="52" y="68"/>
                  </a:lnTo>
                  <a:lnTo>
                    <a:pt x="58" y="64"/>
                  </a:lnTo>
                  <a:lnTo>
                    <a:pt x="64" y="60"/>
                  </a:lnTo>
                  <a:lnTo>
                    <a:pt x="68" y="54"/>
                  </a:lnTo>
                  <a:lnTo>
                    <a:pt x="70" y="48"/>
                  </a:lnTo>
                  <a:lnTo>
                    <a:pt x="72" y="40"/>
                  </a:lnTo>
                  <a:lnTo>
                    <a:pt x="72" y="40"/>
                  </a:lnTo>
                  <a:lnTo>
                    <a:pt x="72" y="34"/>
                  </a:lnTo>
                  <a:lnTo>
                    <a:pt x="70" y="26"/>
                  </a:lnTo>
                  <a:lnTo>
                    <a:pt x="68" y="20"/>
                  </a:lnTo>
                  <a:lnTo>
                    <a:pt x="64" y="14"/>
                  </a:lnTo>
                  <a:lnTo>
                    <a:pt x="60" y="8"/>
                  </a:lnTo>
                  <a:lnTo>
                    <a:pt x="54" y="4"/>
                  </a:lnTo>
                  <a:lnTo>
                    <a:pt x="48" y="2"/>
                  </a:lnTo>
                  <a:lnTo>
                    <a:pt x="40" y="0"/>
                  </a:lnTo>
                  <a:lnTo>
                    <a:pt x="40" y="0"/>
                  </a:lnTo>
                  <a:lnTo>
                    <a:pt x="32" y="0"/>
                  </a:lnTo>
                  <a:lnTo>
                    <a:pt x="26" y="2"/>
                  </a:lnTo>
                  <a:lnTo>
                    <a:pt x="20" y="4"/>
                  </a:lnTo>
                  <a:lnTo>
                    <a:pt x="14" y="8"/>
                  </a:lnTo>
                  <a:lnTo>
                    <a:pt x="8" y="14"/>
                  </a:lnTo>
                  <a:lnTo>
                    <a:pt x="4" y="18"/>
                  </a:lnTo>
                  <a:lnTo>
                    <a:pt x="2" y="26"/>
                  </a:lnTo>
                  <a:lnTo>
                    <a:pt x="0" y="32"/>
                  </a:lnTo>
                  <a:lnTo>
                    <a:pt x="0" y="32"/>
                  </a:lnTo>
                  <a:lnTo>
                    <a:pt x="0" y="40"/>
                  </a:lnTo>
                  <a:lnTo>
                    <a:pt x="2" y="46"/>
                  </a:lnTo>
                  <a:lnTo>
                    <a:pt x="4" y="54"/>
                  </a:lnTo>
                  <a:lnTo>
                    <a:pt x="8" y="60"/>
                  </a:lnTo>
                  <a:lnTo>
                    <a:pt x="12" y="64"/>
                  </a:lnTo>
                  <a:lnTo>
                    <a:pt x="18" y="68"/>
                  </a:lnTo>
                  <a:lnTo>
                    <a:pt x="24" y="70"/>
                  </a:lnTo>
                  <a:lnTo>
                    <a:pt x="32" y="72"/>
                  </a:lnTo>
                  <a:close/>
                </a:path>
              </a:pathLst>
            </a:custGeom>
            <a:solidFill>
              <a:srgbClr val="FFFFFF"/>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8" name="Freeform 304"/>
            <p:cNvSpPr>
              <a:spLocks/>
            </p:cNvSpPr>
            <p:nvPr/>
          </p:nvSpPr>
          <p:spPr bwMode="auto">
            <a:xfrm>
              <a:off x="6284913" y="3802063"/>
              <a:ext cx="114300" cy="114300"/>
            </a:xfrm>
            <a:custGeom>
              <a:avLst/>
              <a:gdLst>
                <a:gd name="T0" fmla="*/ 32 w 72"/>
                <a:gd name="T1" fmla="*/ 72 h 72"/>
                <a:gd name="T2" fmla="*/ 32 w 72"/>
                <a:gd name="T3" fmla="*/ 72 h 72"/>
                <a:gd name="T4" fmla="*/ 40 w 72"/>
                <a:gd name="T5" fmla="*/ 72 h 72"/>
                <a:gd name="T6" fmla="*/ 46 w 72"/>
                <a:gd name="T7" fmla="*/ 72 h 72"/>
                <a:gd name="T8" fmla="*/ 52 w 72"/>
                <a:gd name="T9" fmla="*/ 68 h 72"/>
                <a:gd name="T10" fmla="*/ 58 w 72"/>
                <a:gd name="T11" fmla="*/ 64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4 h 72"/>
                <a:gd name="T24" fmla="*/ 70 w 72"/>
                <a:gd name="T25" fmla="*/ 26 h 72"/>
                <a:gd name="T26" fmla="*/ 68 w 72"/>
                <a:gd name="T27" fmla="*/ 20 h 72"/>
                <a:gd name="T28" fmla="*/ 64 w 72"/>
                <a:gd name="T29" fmla="*/ 14 h 72"/>
                <a:gd name="T30" fmla="*/ 60 w 72"/>
                <a:gd name="T31" fmla="*/ 8 h 72"/>
                <a:gd name="T32" fmla="*/ 54 w 72"/>
                <a:gd name="T33" fmla="*/ 4 h 72"/>
                <a:gd name="T34" fmla="*/ 48 w 72"/>
                <a:gd name="T35" fmla="*/ 2 h 72"/>
                <a:gd name="T36" fmla="*/ 40 w 72"/>
                <a:gd name="T37" fmla="*/ 0 h 72"/>
                <a:gd name="T38" fmla="*/ 40 w 72"/>
                <a:gd name="T39" fmla="*/ 0 h 72"/>
                <a:gd name="T40" fmla="*/ 32 w 72"/>
                <a:gd name="T41" fmla="*/ 0 h 72"/>
                <a:gd name="T42" fmla="*/ 26 w 72"/>
                <a:gd name="T43" fmla="*/ 2 h 72"/>
                <a:gd name="T44" fmla="*/ 20 w 72"/>
                <a:gd name="T45" fmla="*/ 4 h 72"/>
                <a:gd name="T46" fmla="*/ 14 w 72"/>
                <a:gd name="T47" fmla="*/ 8 h 72"/>
                <a:gd name="T48" fmla="*/ 8 w 72"/>
                <a:gd name="T49" fmla="*/ 14 h 72"/>
                <a:gd name="T50" fmla="*/ 4 w 72"/>
                <a:gd name="T51" fmla="*/ 18 h 72"/>
                <a:gd name="T52" fmla="*/ 2 w 72"/>
                <a:gd name="T53" fmla="*/ 26 h 72"/>
                <a:gd name="T54" fmla="*/ 0 w 72"/>
                <a:gd name="T55" fmla="*/ 32 h 72"/>
                <a:gd name="T56" fmla="*/ 0 w 72"/>
                <a:gd name="T57" fmla="*/ 32 h 72"/>
                <a:gd name="T58" fmla="*/ 0 w 72"/>
                <a:gd name="T59" fmla="*/ 40 h 72"/>
                <a:gd name="T60" fmla="*/ 2 w 72"/>
                <a:gd name="T61" fmla="*/ 46 h 72"/>
                <a:gd name="T62" fmla="*/ 4 w 72"/>
                <a:gd name="T63" fmla="*/ 54 h 72"/>
                <a:gd name="T64" fmla="*/ 8 w 72"/>
                <a:gd name="T65" fmla="*/ 60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6" y="72"/>
                  </a:lnTo>
                  <a:lnTo>
                    <a:pt x="52" y="68"/>
                  </a:lnTo>
                  <a:lnTo>
                    <a:pt x="58" y="64"/>
                  </a:lnTo>
                  <a:lnTo>
                    <a:pt x="64" y="60"/>
                  </a:lnTo>
                  <a:lnTo>
                    <a:pt x="68" y="54"/>
                  </a:lnTo>
                  <a:lnTo>
                    <a:pt x="70" y="48"/>
                  </a:lnTo>
                  <a:lnTo>
                    <a:pt x="72" y="40"/>
                  </a:lnTo>
                  <a:lnTo>
                    <a:pt x="72" y="40"/>
                  </a:lnTo>
                  <a:lnTo>
                    <a:pt x="72" y="34"/>
                  </a:lnTo>
                  <a:lnTo>
                    <a:pt x="70" y="26"/>
                  </a:lnTo>
                  <a:lnTo>
                    <a:pt x="68" y="20"/>
                  </a:lnTo>
                  <a:lnTo>
                    <a:pt x="64" y="14"/>
                  </a:lnTo>
                  <a:lnTo>
                    <a:pt x="60" y="8"/>
                  </a:lnTo>
                  <a:lnTo>
                    <a:pt x="54" y="4"/>
                  </a:lnTo>
                  <a:lnTo>
                    <a:pt x="48" y="2"/>
                  </a:lnTo>
                  <a:lnTo>
                    <a:pt x="40" y="0"/>
                  </a:lnTo>
                  <a:lnTo>
                    <a:pt x="40" y="0"/>
                  </a:lnTo>
                  <a:lnTo>
                    <a:pt x="32" y="0"/>
                  </a:lnTo>
                  <a:lnTo>
                    <a:pt x="26" y="2"/>
                  </a:lnTo>
                  <a:lnTo>
                    <a:pt x="20" y="4"/>
                  </a:lnTo>
                  <a:lnTo>
                    <a:pt x="14" y="8"/>
                  </a:lnTo>
                  <a:lnTo>
                    <a:pt x="8" y="14"/>
                  </a:lnTo>
                  <a:lnTo>
                    <a:pt x="4" y="18"/>
                  </a:lnTo>
                  <a:lnTo>
                    <a:pt x="2" y="26"/>
                  </a:lnTo>
                  <a:lnTo>
                    <a:pt x="0" y="32"/>
                  </a:lnTo>
                  <a:lnTo>
                    <a:pt x="0" y="32"/>
                  </a:lnTo>
                  <a:lnTo>
                    <a:pt x="0" y="40"/>
                  </a:lnTo>
                  <a:lnTo>
                    <a:pt x="2" y="46"/>
                  </a:lnTo>
                  <a:lnTo>
                    <a:pt x="4" y="54"/>
                  </a:lnTo>
                  <a:lnTo>
                    <a:pt x="8" y="60"/>
                  </a:lnTo>
                  <a:lnTo>
                    <a:pt x="12" y="64"/>
                  </a:lnTo>
                  <a:lnTo>
                    <a:pt x="18" y="68"/>
                  </a:lnTo>
                  <a:lnTo>
                    <a:pt x="24" y="70"/>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09" name="Freeform 305"/>
            <p:cNvSpPr>
              <a:spLocks/>
            </p:cNvSpPr>
            <p:nvPr/>
          </p:nvSpPr>
          <p:spPr bwMode="auto">
            <a:xfrm>
              <a:off x="5862638" y="4224338"/>
              <a:ext cx="114300" cy="114300"/>
            </a:xfrm>
            <a:custGeom>
              <a:avLst/>
              <a:gdLst>
                <a:gd name="T0" fmla="*/ 32 w 72"/>
                <a:gd name="T1" fmla="*/ 72 h 72"/>
                <a:gd name="T2" fmla="*/ 32 w 72"/>
                <a:gd name="T3" fmla="*/ 72 h 72"/>
                <a:gd name="T4" fmla="*/ 38 w 72"/>
                <a:gd name="T5" fmla="*/ 72 h 72"/>
                <a:gd name="T6" fmla="*/ 46 w 72"/>
                <a:gd name="T7" fmla="*/ 72 h 72"/>
                <a:gd name="T8" fmla="*/ 52 w 72"/>
                <a:gd name="T9" fmla="*/ 68 h 72"/>
                <a:gd name="T10" fmla="*/ 58 w 72"/>
                <a:gd name="T11" fmla="*/ 66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4 h 72"/>
                <a:gd name="T24" fmla="*/ 70 w 72"/>
                <a:gd name="T25" fmla="*/ 26 h 72"/>
                <a:gd name="T26" fmla="*/ 68 w 72"/>
                <a:gd name="T27" fmla="*/ 20 h 72"/>
                <a:gd name="T28" fmla="*/ 64 w 72"/>
                <a:gd name="T29" fmla="*/ 14 h 72"/>
                <a:gd name="T30" fmla="*/ 60 w 72"/>
                <a:gd name="T31" fmla="*/ 10 h 72"/>
                <a:gd name="T32" fmla="*/ 54 w 72"/>
                <a:gd name="T33" fmla="*/ 6 h 72"/>
                <a:gd name="T34" fmla="*/ 46 w 72"/>
                <a:gd name="T35" fmla="*/ 2 h 72"/>
                <a:gd name="T36" fmla="*/ 40 w 72"/>
                <a:gd name="T37" fmla="*/ 0 h 72"/>
                <a:gd name="T38" fmla="*/ 40 w 72"/>
                <a:gd name="T39" fmla="*/ 0 h 72"/>
                <a:gd name="T40" fmla="*/ 32 w 72"/>
                <a:gd name="T41" fmla="*/ 0 h 72"/>
                <a:gd name="T42" fmla="*/ 26 w 72"/>
                <a:gd name="T43" fmla="*/ 2 h 72"/>
                <a:gd name="T44" fmla="*/ 18 w 72"/>
                <a:gd name="T45" fmla="*/ 4 h 72"/>
                <a:gd name="T46" fmla="*/ 12 w 72"/>
                <a:gd name="T47" fmla="*/ 8 h 72"/>
                <a:gd name="T48" fmla="*/ 8 w 72"/>
                <a:gd name="T49" fmla="*/ 14 h 72"/>
                <a:gd name="T50" fmla="*/ 4 w 72"/>
                <a:gd name="T51" fmla="*/ 20 h 72"/>
                <a:gd name="T52" fmla="*/ 2 w 72"/>
                <a:gd name="T53" fmla="*/ 26 h 72"/>
                <a:gd name="T54" fmla="*/ 0 w 72"/>
                <a:gd name="T55" fmla="*/ 32 h 72"/>
                <a:gd name="T56" fmla="*/ 0 w 72"/>
                <a:gd name="T57" fmla="*/ 32 h 72"/>
                <a:gd name="T58" fmla="*/ 0 w 72"/>
                <a:gd name="T59" fmla="*/ 40 h 72"/>
                <a:gd name="T60" fmla="*/ 0 w 72"/>
                <a:gd name="T61" fmla="*/ 48 h 72"/>
                <a:gd name="T62" fmla="*/ 4 w 72"/>
                <a:gd name="T63" fmla="*/ 54 h 72"/>
                <a:gd name="T64" fmla="*/ 8 w 72"/>
                <a:gd name="T65" fmla="*/ 60 h 72"/>
                <a:gd name="T66" fmla="*/ 12 w 72"/>
                <a:gd name="T67" fmla="*/ 64 h 72"/>
                <a:gd name="T68" fmla="*/ 18 w 72"/>
                <a:gd name="T69" fmla="*/ 68 h 72"/>
                <a:gd name="T70" fmla="*/ 24 w 72"/>
                <a:gd name="T71" fmla="*/ 72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2"/>
                  </a:lnTo>
                  <a:lnTo>
                    <a:pt x="52" y="68"/>
                  </a:lnTo>
                  <a:lnTo>
                    <a:pt x="58" y="66"/>
                  </a:lnTo>
                  <a:lnTo>
                    <a:pt x="64" y="60"/>
                  </a:lnTo>
                  <a:lnTo>
                    <a:pt x="68" y="54"/>
                  </a:lnTo>
                  <a:lnTo>
                    <a:pt x="70" y="48"/>
                  </a:lnTo>
                  <a:lnTo>
                    <a:pt x="72" y="40"/>
                  </a:lnTo>
                  <a:lnTo>
                    <a:pt x="72" y="40"/>
                  </a:lnTo>
                  <a:lnTo>
                    <a:pt x="72" y="34"/>
                  </a:lnTo>
                  <a:lnTo>
                    <a:pt x="70" y="26"/>
                  </a:lnTo>
                  <a:lnTo>
                    <a:pt x="68" y="20"/>
                  </a:lnTo>
                  <a:lnTo>
                    <a:pt x="64" y="14"/>
                  </a:lnTo>
                  <a:lnTo>
                    <a:pt x="60" y="10"/>
                  </a:lnTo>
                  <a:lnTo>
                    <a:pt x="54" y="6"/>
                  </a:lnTo>
                  <a:lnTo>
                    <a:pt x="46" y="2"/>
                  </a:lnTo>
                  <a:lnTo>
                    <a:pt x="40" y="0"/>
                  </a:lnTo>
                  <a:lnTo>
                    <a:pt x="40" y="0"/>
                  </a:lnTo>
                  <a:lnTo>
                    <a:pt x="32" y="0"/>
                  </a:lnTo>
                  <a:lnTo>
                    <a:pt x="26" y="2"/>
                  </a:lnTo>
                  <a:lnTo>
                    <a:pt x="18" y="4"/>
                  </a:lnTo>
                  <a:lnTo>
                    <a:pt x="12" y="8"/>
                  </a:lnTo>
                  <a:lnTo>
                    <a:pt x="8" y="14"/>
                  </a:lnTo>
                  <a:lnTo>
                    <a:pt x="4" y="20"/>
                  </a:lnTo>
                  <a:lnTo>
                    <a:pt x="2" y="26"/>
                  </a:lnTo>
                  <a:lnTo>
                    <a:pt x="0" y="32"/>
                  </a:lnTo>
                  <a:lnTo>
                    <a:pt x="0" y="32"/>
                  </a:lnTo>
                  <a:lnTo>
                    <a:pt x="0" y="40"/>
                  </a:lnTo>
                  <a:lnTo>
                    <a:pt x="0" y="48"/>
                  </a:lnTo>
                  <a:lnTo>
                    <a:pt x="4" y="54"/>
                  </a:lnTo>
                  <a:lnTo>
                    <a:pt x="8" y="60"/>
                  </a:lnTo>
                  <a:lnTo>
                    <a:pt x="12" y="64"/>
                  </a:lnTo>
                  <a:lnTo>
                    <a:pt x="18" y="68"/>
                  </a:lnTo>
                  <a:lnTo>
                    <a:pt x="24" y="72"/>
                  </a:lnTo>
                  <a:lnTo>
                    <a:pt x="32"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10" name="Freeform 306"/>
            <p:cNvSpPr>
              <a:spLocks/>
            </p:cNvSpPr>
            <p:nvPr/>
          </p:nvSpPr>
          <p:spPr bwMode="auto">
            <a:xfrm>
              <a:off x="5862638" y="4224338"/>
              <a:ext cx="114300" cy="114300"/>
            </a:xfrm>
            <a:custGeom>
              <a:avLst/>
              <a:gdLst>
                <a:gd name="T0" fmla="*/ 32 w 72"/>
                <a:gd name="T1" fmla="*/ 72 h 72"/>
                <a:gd name="T2" fmla="*/ 32 w 72"/>
                <a:gd name="T3" fmla="*/ 72 h 72"/>
                <a:gd name="T4" fmla="*/ 38 w 72"/>
                <a:gd name="T5" fmla="*/ 72 h 72"/>
                <a:gd name="T6" fmla="*/ 46 w 72"/>
                <a:gd name="T7" fmla="*/ 72 h 72"/>
                <a:gd name="T8" fmla="*/ 52 w 72"/>
                <a:gd name="T9" fmla="*/ 68 h 72"/>
                <a:gd name="T10" fmla="*/ 58 w 72"/>
                <a:gd name="T11" fmla="*/ 66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4 h 72"/>
                <a:gd name="T24" fmla="*/ 70 w 72"/>
                <a:gd name="T25" fmla="*/ 26 h 72"/>
                <a:gd name="T26" fmla="*/ 68 w 72"/>
                <a:gd name="T27" fmla="*/ 20 h 72"/>
                <a:gd name="T28" fmla="*/ 64 w 72"/>
                <a:gd name="T29" fmla="*/ 14 h 72"/>
                <a:gd name="T30" fmla="*/ 60 w 72"/>
                <a:gd name="T31" fmla="*/ 10 h 72"/>
                <a:gd name="T32" fmla="*/ 54 w 72"/>
                <a:gd name="T33" fmla="*/ 6 h 72"/>
                <a:gd name="T34" fmla="*/ 46 w 72"/>
                <a:gd name="T35" fmla="*/ 2 h 72"/>
                <a:gd name="T36" fmla="*/ 40 w 72"/>
                <a:gd name="T37" fmla="*/ 0 h 72"/>
                <a:gd name="T38" fmla="*/ 40 w 72"/>
                <a:gd name="T39" fmla="*/ 0 h 72"/>
                <a:gd name="T40" fmla="*/ 32 w 72"/>
                <a:gd name="T41" fmla="*/ 0 h 72"/>
                <a:gd name="T42" fmla="*/ 26 w 72"/>
                <a:gd name="T43" fmla="*/ 2 h 72"/>
                <a:gd name="T44" fmla="*/ 18 w 72"/>
                <a:gd name="T45" fmla="*/ 4 h 72"/>
                <a:gd name="T46" fmla="*/ 12 w 72"/>
                <a:gd name="T47" fmla="*/ 8 h 72"/>
                <a:gd name="T48" fmla="*/ 8 w 72"/>
                <a:gd name="T49" fmla="*/ 14 h 72"/>
                <a:gd name="T50" fmla="*/ 4 w 72"/>
                <a:gd name="T51" fmla="*/ 20 h 72"/>
                <a:gd name="T52" fmla="*/ 2 w 72"/>
                <a:gd name="T53" fmla="*/ 26 h 72"/>
                <a:gd name="T54" fmla="*/ 0 w 72"/>
                <a:gd name="T55" fmla="*/ 32 h 72"/>
                <a:gd name="T56" fmla="*/ 0 w 72"/>
                <a:gd name="T57" fmla="*/ 32 h 72"/>
                <a:gd name="T58" fmla="*/ 0 w 72"/>
                <a:gd name="T59" fmla="*/ 40 h 72"/>
                <a:gd name="T60" fmla="*/ 0 w 72"/>
                <a:gd name="T61" fmla="*/ 48 h 72"/>
                <a:gd name="T62" fmla="*/ 4 w 72"/>
                <a:gd name="T63" fmla="*/ 54 h 72"/>
                <a:gd name="T64" fmla="*/ 8 w 72"/>
                <a:gd name="T65" fmla="*/ 60 h 72"/>
                <a:gd name="T66" fmla="*/ 12 w 72"/>
                <a:gd name="T67" fmla="*/ 64 h 72"/>
                <a:gd name="T68" fmla="*/ 18 w 72"/>
                <a:gd name="T69" fmla="*/ 68 h 72"/>
                <a:gd name="T70" fmla="*/ 24 w 72"/>
                <a:gd name="T71" fmla="*/ 72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2"/>
                  </a:lnTo>
                  <a:lnTo>
                    <a:pt x="52" y="68"/>
                  </a:lnTo>
                  <a:lnTo>
                    <a:pt x="58" y="66"/>
                  </a:lnTo>
                  <a:lnTo>
                    <a:pt x="64" y="60"/>
                  </a:lnTo>
                  <a:lnTo>
                    <a:pt x="68" y="54"/>
                  </a:lnTo>
                  <a:lnTo>
                    <a:pt x="70" y="48"/>
                  </a:lnTo>
                  <a:lnTo>
                    <a:pt x="72" y="40"/>
                  </a:lnTo>
                  <a:lnTo>
                    <a:pt x="72" y="40"/>
                  </a:lnTo>
                  <a:lnTo>
                    <a:pt x="72" y="34"/>
                  </a:lnTo>
                  <a:lnTo>
                    <a:pt x="70" y="26"/>
                  </a:lnTo>
                  <a:lnTo>
                    <a:pt x="68" y="20"/>
                  </a:lnTo>
                  <a:lnTo>
                    <a:pt x="64" y="14"/>
                  </a:lnTo>
                  <a:lnTo>
                    <a:pt x="60" y="10"/>
                  </a:lnTo>
                  <a:lnTo>
                    <a:pt x="54" y="6"/>
                  </a:lnTo>
                  <a:lnTo>
                    <a:pt x="46" y="2"/>
                  </a:lnTo>
                  <a:lnTo>
                    <a:pt x="40" y="0"/>
                  </a:lnTo>
                  <a:lnTo>
                    <a:pt x="40" y="0"/>
                  </a:lnTo>
                  <a:lnTo>
                    <a:pt x="32" y="0"/>
                  </a:lnTo>
                  <a:lnTo>
                    <a:pt x="26" y="2"/>
                  </a:lnTo>
                  <a:lnTo>
                    <a:pt x="18" y="4"/>
                  </a:lnTo>
                  <a:lnTo>
                    <a:pt x="12" y="8"/>
                  </a:lnTo>
                  <a:lnTo>
                    <a:pt x="8" y="14"/>
                  </a:lnTo>
                  <a:lnTo>
                    <a:pt x="4" y="20"/>
                  </a:lnTo>
                  <a:lnTo>
                    <a:pt x="2" y="26"/>
                  </a:lnTo>
                  <a:lnTo>
                    <a:pt x="0" y="32"/>
                  </a:lnTo>
                  <a:lnTo>
                    <a:pt x="0" y="32"/>
                  </a:lnTo>
                  <a:lnTo>
                    <a:pt x="0" y="40"/>
                  </a:lnTo>
                  <a:lnTo>
                    <a:pt x="0" y="48"/>
                  </a:lnTo>
                  <a:lnTo>
                    <a:pt x="4" y="54"/>
                  </a:lnTo>
                  <a:lnTo>
                    <a:pt x="8" y="60"/>
                  </a:lnTo>
                  <a:lnTo>
                    <a:pt x="12" y="64"/>
                  </a:lnTo>
                  <a:lnTo>
                    <a:pt x="18" y="68"/>
                  </a:lnTo>
                  <a:lnTo>
                    <a:pt x="24" y="72"/>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11" name="Freeform 307"/>
            <p:cNvSpPr>
              <a:spLocks/>
            </p:cNvSpPr>
            <p:nvPr/>
          </p:nvSpPr>
          <p:spPr bwMode="auto">
            <a:xfrm>
              <a:off x="6113463" y="4478338"/>
              <a:ext cx="114300" cy="114300"/>
            </a:xfrm>
            <a:custGeom>
              <a:avLst/>
              <a:gdLst>
                <a:gd name="T0" fmla="*/ 32 w 72"/>
                <a:gd name="T1" fmla="*/ 72 h 72"/>
                <a:gd name="T2" fmla="*/ 32 w 72"/>
                <a:gd name="T3" fmla="*/ 72 h 72"/>
                <a:gd name="T4" fmla="*/ 40 w 72"/>
                <a:gd name="T5" fmla="*/ 72 h 72"/>
                <a:gd name="T6" fmla="*/ 48 w 72"/>
                <a:gd name="T7" fmla="*/ 70 h 72"/>
                <a:gd name="T8" fmla="*/ 54 w 72"/>
                <a:gd name="T9" fmla="*/ 68 h 72"/>
                <a:gd name="T10" fmla="*/ 60 w 72"/>
                <a:gd name="T11" fmla="*/ 64 h 72"/>
                <a:gd name="T12" fmla="*/ 64 w 72"/>
                <a:gd name="T13" fmla="*/ 60 h 72"/>
                <a:gd name="T14" fmla="*/ 68 w 72"/>
                <a:gd name="T15" fmla="*/ 54 h 72"/>
                <a:gd name="T16" fmla="*/ 72 w 72"/>
                <a:gd name="T17" fmla="*/ 48 h 72"/>
                <a:gd name="T18" fmla="*/ 72 w 72"/>
                <a:gd name="T19" fmla="*/ 40 h 72"/>
                <a:gd name="T20" fmla="*/ 72 w 72"/>
                <a:gd name="T21" fmla="*/ 40 h 72"/>
                <a:gd name="T22" fmla="*/ 72 w 72"/>
                <a:gd name="T23" fmla="*/ 32 h 72"/>
                <a:gd name="T24" fmla="*/ 72 w 72"/>
                <a:gd name="T25" fmla="*/ 26 h 72"/>
                <a:gd name="T26" fmla="*/ 68 w 72"/>
                <a:gd name="T27" fmla="*/ 20 h 72"/>
                <a:gd name="T28" fmla="*/ 66 w 72"/>
                <a:gd name="T29" fmla="*/ 14 h 72"/>
                <a:gd name="T30" fmla="*/ 60 w 72"/>
                <a:gd name="T31" fmla="*/ 8 h 72"/>
                <a:gd name="T32" fmla="*/ 54 w 72"/>
                <a:gd name="T33" fmla="*/ 4 h 72"/>
                <a:gd name="T34" fmla="*/ 48 w 72"/>
                <a:gd name="T35" fmla="*/ 2 h 72"/>
                <a:gd name="T36" fmla="*/ 40 w 72"/>
                <a:gd name="T37" fmla="*/ 0 h 72"/>
                <a:gd name="T38" fmla="*/ 40 w 72"/>
                <a:gd name="T39" fmla="*/ 0 h 72"/>
                <a:gd name="T40" fmla="*/ 34 w 72"/>
                <a:gd name="T41" fmla="*/ 0 h 72"/>
                <a:gd name="T42" fmla="*/ 26 w 72"/>
                <a:gd name="T43" fmla="*/ 2 h 72"/>
                <a:gd name="T44" fmla="*/ 20 w 72"/>
                <a:gd name="T45" fmla="*/ 4 h 72"/>
                <a:gd name="T46" fmla="*/ 14 w 72"/>
                <a:gd name="T47" fmla="*/ 8 h 72"/>
                <a:gd name="T48" fmla="*/ 10 w 72"/>
                <a:gd name="T49" fmla="*/ 12 h 72"/>
                <a:gd name="T50" fmla="*/ 6 w 72"/>
                <a:gd name="T51" fmla="*/ 18 h 72"/>
                <a:gd name="T52" fmla="*/ 2 w 72"/>
                <a:gd name="T53" fmla="*/ 24 h 72"/>
                <a:gd name="T54" fmla="*/ 0 w 72"/>
                <a:gd name="T55" fmla="*/ 32 h 72"/>
                <a:gd name="T56" fmla="*/ 0 w 72"/>
                <a:gd name="T57" fmla="*/ 32 h 72"/>
                <a:gd name="T58" fmla="*/ 0 w 72"/>
                <a:gd name="T59" fmla="*/ 40 h 72"/>
                <a:gd name="T60" fmla="*/ 2 w 72"/>
                <a:gd name="T61" fmla="*/ 46 h 72"/>
                <a:gd name="T62" fmla="*/ 4 w 72"/>
                <a:gd name="T63" fmla="*/ 52 h 72"/>
                <a:gd name="T64" fmla="*/ 8 w 72"/>
                <a:gd name="T65" fmla="*/ 58 h 72"/>
                <a:gd name="T66" fmla="*/ 14 w 72"/>
                <a:gd name="T67" fmla="*/ 64 h 72"/>
                <a:gd name="T68" fmla="*/ 20 w 72"/>
                <a:gd name="T69" fmla="*/ 68 h 72"/>
                <a:gd name="T70" fmla="*/ 26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8" y="70"/>
                  </a:lnTo>
                  <a:lnTo>
                    <a:pt x="54" y="68"/>
                  </a:lnTo>
                  <a:lnTo>
                    <a:pt x="60" y="64"/>
                  </a:lnTo>
                  <a:lnTo>
                    <a:pt x="64" y="60"/>
                  </a:lnTo>
                  <a:lnTo>
                    <a:pt x="68" y="54"/>
                  </a:lnTo>
                  <a:lnTo>
                    <a:pt x="72" y="48"/>
                  </a:lnTo>
                  <a:lnTo>
                    <a:pt x="72" y="40"/>
                  </a:lnTo>
                  <a:lnTo>
                    <a:pt x="72" y="40"/>
                  </a:lnTo>
                  <a:lnTo>
                    <a:pt x="72" y="32"/>
                  </a:lnTo>
                  <a:lnTo>
                    <a:pt x="72" y="26"/>
                  </a:lnTo>
                  <a:lnTo>
                    <a:pt x="68" y="20"/>
                  </a:lnTo>
                  <a:lnTo>
                    <a:pt x="66" y="14"/>
                  </a:lnTo>
                  <a:lnTo>
                    <a:pt x="60" y="8"/>
                  </a:lnTo>
                  <a:lnTo>
                    <a:pt x="54" y="4"/>
                  </a:lnTo>
                  <a:lnTo>
                    <a:pt x="48" y="2"/>
                  </a:lnTo>
                  <a:lnTo>
                    <a:pt x="40" y="0"/>
                  </a:lnTo>
                  <a:lnTo>
                    <a:pt x="40" y="0"/>
                  </a:lnTo>
                  <a:lnTo>
                    <a:pt x="34" y="0"/>
                  </a:lnTo>
                  <a:lnTo>
                    <a:pt x="26" y="2"/>
                  </a:lnTo>
                  <a:lnTo>
                    <a:pt x="20" y="4"/>
                  </a:lnTo>
                  <a:lnTo>
                    <a:pt x="14" y="8"/>
                  </a:lnTo>
                  <a:lnTo>
                    <a:pt x="10" y="12"/>
                  </a:lnTo>
                  <a:lnTo>
                    <a:pt x="6" y="18"/>
                  </a:lnTo>
                  <a:lnTo>
                    <a:pt x="2" y="24"/>
                  </a:lnTo>
                  <a:lnTo>
                    <a:pt x="0" y="32"/>
                  </a:lnTo>
                  <a:lnTo>
                    <a:pt x="0" y="32"/>
                  </a:lnTo>
                  <a:lnTo>
                    <a:pt x="0" y="40"/>
                  </a:lnTo>
                  <a:lnTo>
                    <a:pt x="2" y="46"/>
                  </a:lnTo>
                  <a:lnTo>
                    <a:pt x="4" y="52"/>
                  </a:lnTo>
                  <a:lnTo>
                    <a:pt x="8" y="58"/>
                  </a:lnTo>
                  <a:lnTo>
                    <a:pt x="14" y="64"/>
                  </a:lnTo>
                  <a:lnTo>
                    <a:pt x="20" y="68"/>
                  </a:lnTo>
                  <a:lnTo>
                    <a:pt x="26" y="70"/>
                  </a:lnTo>
                  <a:lnTo>
                    <a:pt x="32" y="72"/>
                  </a:lnTo>
                  <a:close/>
                </a:path>
              </a:pathLst>
            </a:custGeom>
            <a:solidFill>
              <a:srgbClr val="FFFFFF"/>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12" name="Freeform 308"/>
            <p:cNvSpPr>
              <a:spLocks/>
            </p:cNvSpPr>
            <p:nvPr/>
          </p:nvSpPr>
          <p:spPr bwMode="auto">
            <a:xfrm>
              <a:off x="6113463" y="4478338"/>
              <a:ext cx="114300" cy="114300"/>
            </a:xfrm>
            <a:custGeom>
              <a:avLst/>
              <a:gdLst>
                <a:gd name="T0" fmla="*/ 32 w 72"/>
                <a:gd name="T1" fmla="*/ 72 h 72"/>
                <a:gd name="T2" fmla="*/ 32 w 72"/>
                <a:gd name="T3" fmla="*/ 72 h 72"/>
                <a:gd name="T4" fmla="*/ 40 w 72"/>
                <a:gd name="T5" fmla="*/ 72 h 72"/>
                <a:gd name="T6" fmla="*/ 48 w 72"/>
                <a:gd name="T7" fmla="*/ 70 h 72"/>
                <a:gd name="T8" fmla="*/ 54 w 72"/>
                <a:gd name="T9" fmla="*/ 68 h 72"/>
                <a:gd name="T10" fmla="*/ 60 w 72"/>
                <a:gd name="T11" fmla="*/ 64 h 72"/>
                <a:gd name="T12" fmla="*/ 64 w 72"/>
                <a:gd name="T13" fmla="*/ 60 h 72"/>
                <a:gd name="T14" fmla="*/ 68 w 72"/>
                <a:gd name="T15" fmla="*/ 54 h 72"/>
                <a:gd name="T16" fmla="*/ 72 w 72"/>
                <a:gd name="T17" fmla="*/ 48 h 72"/>
                <a:gd name="T18" fmla="*/ 72 w 72"/>
                <a:gd name="T19" fmla="*/ 40 h 72"/>
                <a:gd name="T20" fmla="*/ 72 w 72"/>
                <a:gd name="T21" fmla="*/ 40 h 72"/>
                <a:gd name="T22" fmla="*/ 72 w 72"/>
                <a:gd name="T23" fmla="*/ 32 h 72"/>
                <a:gd name="T24" fmla="*/ 72 w 72"/>
                <a:gd name="T25" fmla="*/ 26 h 72"/>
                <a:gd name="T26" fmla="*/ 68 w 72"/>
                <a:gd name="T27" fmla="*/ 20 h 72"/>
                <a:gd name="T28" fmla="*/ 66 w 72"/>
                <a:gd name="T29" fmla="*/ 14 h 72"/>
                <a:gd name="T30" fmla="*/ 60 w 72"/>
                <a:gd name="T31" fmla="*/ 8 h 72"/>
                <a:gd name="T32" fmla="*/ 54 w 72"/>
                <a:gd name="T33" fmla="*/ 4 h 72"/>
                <a:gd name="T34" fmla="*/ 48 w 72"/>
                <a:gd name="T35" fmla="*/ 2 h 72"/>
                <a:gd name="T36" fmla="*/ 40 w 72"/>
                <a:gd name="T37" fmla="*/ 0 h 72"/>
                <a:gd name="T38" fmla="*/ 40 w 72"/>
                <a:gd name="T39" fmla="*/ 0 h 72"/>
                <a:gd name="T40" fmla="*/ 34 w 72"/>
                <a:gd name="T41" fmla="*/ 0 h 72"/>
                <a:gd name="T42" fmla="*/ 26 w 72"/>
                <a:gd name="T43" fmla="*/ 2 h 72"/>
                <a:gd name="T44" fmla="*/ 20 w 72"/>
                <a:gd name="T45" fmla="*/ 4 h 72"/>
                <a:gd name="T46" fmla="*/ 14 w 72"/>
                <a:gd name="T47" fmla="*/ 8 h 72"/>
                <a:gd name="T48" fmla="*/ 10 w 72"/>
                <a:gd name="T49" fmla="*/ 12 h 72"/>
                <a:gd name="T50" fmla="*/ 6 w 72"/>
                <a:gd name="T51" fmla="*/ 18 h 72"/>
                <a:gd name="T52" fmla="*/ 2 w 72"/>
                <a:gd name="T53" fmla="*/ 24 h 72"/>
                <a:gd name="T54" fmla="*/ 0 w 72"/>
                <a:gd name="T55" fmla="*/ 32 h 72"/>
                <a:gd name="T56" fmla="*/ 0 w 72"/>
                <a:gd name="T57" fmla="*/ 32 h 72"/>
                <a:gd name="T58" fmla="*/ 0 w 72"/>
                <a:gd name="T59" fmla="*/ 40 h 72"/>
                <a:gd name="T60" fmla="*/ 2 w 72"/>
                <a:gd name="T61" fmla="*/ 46 h 72"/>
                <a:gd name="T62" fmla="*/ 4 w 72"/>
                <a:gd name="T63" fmla="*/ 52 h 72"/>
                <a:gd name="T64" fmla="*/ 8 w 72"/>
                <a:gd name="T65" fmla="*/ 58 h 72"/>
                <a:gd name="T66" fmla="*/ 14 w 72"/>
                <a:gd name="T67" fmla="*/ 64 h 72"/>
                <a:gd name="T68" fmla="*/ 20 w 72"/>
                <a:gd name="T69" fmla="*/ 68 h 72"/>
                <a:gd name="T70" fmla="*/ 26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8" y="70"/>
                  </a:lnTo>
                  <a:lnTo>
                    <a:pt x="54" y="68"/>
                  </a:lnTo>
                  <a:lnTo>
                    <a:pt x="60" y="64"/>
                  </a:lnTo>
                  <a:lnTo>
                    <a:pt x="64" y="60"/>
                  </a:lnTo>
                  <a:lnTo>
                    <a:pt x="68" y="54"/>
                  </a:lnTo>
                  <a:lnTo>
                    <a:pt x="72" y="48"/>
                  </a:lnTo>
                  <a:lnTo>
                    <a:pt x="72" y="40"/>
                  </a:lnTo>
                  <a:lnTo>
                    <a:pt x="72" y="40"/>
                  </a:lnTo>
                  <a:lnTo>
                    <a:pt x="72" y="32"/>
                  </a:lnTo>
                  <a:lnTo>
                    <a:pt x="72" y="26"/>
                  </a:lnTo>
                  <a:lnTo>
                    <a:pt x="68" y="20"/>
                  </a:lnTo>
                  <a:lnTo>
                    <a:pt x="66" y="14"/>
                  </a:lnTo>
                  <a:lnTo>
                    <a:pt x="60" y="8"/>
                  </a:lnTo>
                  <a:lnTo>
                    <a:pt x="54" y="4"/>
                  </a:lnTo>
                  <a:lnTo>
                    <a:pt x="48" y="2"/>
                  </a:lnTo>
                  <a:lnTo>
                    <a:pt x="40" y="0"/>
                  </a:lnTo>
                  <a:lnTo>
                    <a:pt x="40" y="0"/>
                  </a:lnTo>
                  <a:lnTo>
                    <a:pt x="34" y="0"/>
                  </a:lnTo>
                  <a:lnTo>
                    <a:pt x="26" y="2"/>
                  </a:lnTo>
                  <a:lnTo>
                    <a:pt x="20" y="4"/>
                  </a:lnTo>
                  <a:lnTo>
                    <a:pt x="14" y="8"/>
                  </a:lnTo>
                  <a:lnTo>
                    <a:pt x="10" y="12"/>
                  </a:lnTo>
                  <a:lnTo>
                    <a:pt x="6" y="18"/>
                  </a:lnTo>
                  <a:lnTo>
                    <a:pt x="2" y="24"/>
                  </a:lnTo>
                  <a:lnTo>
                    <a:pt x="0" y="32"/>
                  </a:lnTo>
                  <a:lnTo>
                    <a:pt x="0" y="32"/>
                  </a:lnTo>
                  <a:lnTo>
                    <a:pt x="0" y="40"/>
                  </a:lnTo>
                  <a:lnTo>
                    <a:pt x="2" y="46"/>
                  </a:lnTo>
                  <a:lnTo>
                    <a:pt x="4" y="52"/>
                  </a:lnTo>
                  <a:lnTo>
                    <a:pt x="8" y="58"/>
                  </a:lnTo>
                  <a:lnTo>
                    <a:pt x="14" y="64"/>
                  </a:lnTo>
                  <a:lnTo>
                    <a:pt x="20" y="68"/>
                  </a:lnTo>
                  <a:lnTo>
                    <a:pt x="26" y="70"/>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13" name="Freeform 309"/>
            <p:cNvSpPr>
              <a:spLocks/>
            </p:cNvSpPr>
            <p:nvPr/>
          </p:nvSpPr>
          <p:spPr bwMode="auto">
            <a:xfrm>
              <a:off x="5862638" y="3379788"/>
              <a:ext cx="114300" cy="114300"/>
            </a:xfrm>
            <a:custGeom>
              <a:avLst/>
              <a:gdLst>
                <a:gd name="T0" fmla="*/ 32 w 72"/>
                <a:gd name="T1" fmla="*/ 72 h 72"/>
                <a:gd name="T2" fmla="*/ 32 w 72"/>
                <a:gd name="T3" fmla="*/ 72 h 72"/>
                <a:gd name="T4" fmla="*/ 38 w 72"/>
                <a:gd name="T5" fmla="*/ 72 h 72"/>
                <a:gd name="T6" fmla="*/ 46 w 72"/>
                <a:gd name="T7" fmla="*/ 70 h 72"/>
                <a:gd name="T8" fmla="*/ 52 w 72"/>
                <a:gd name="T9" fmla="*/ 68 h 72"/>
                <a:gd name="T10" fmla="*/ 58 w 72"/>
                <a:gd name="T11" fmla="*/ 64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2 h 72"/>
                <a:gd name="T24" fmla="*/ 70 w 72"/>
                <a:gd name="T25" fmla="*/ 26 h 72"/>
                <a:gd name="T26" fmla="*/ 68 w 72"/>
                <a:gd name="T27" fmla="*/ 20 h 72"/>
                <a:gd name="T28" fmla="*/ 64 w 72"/>
                <a:gd name="T29" fmla="*/ 14 h 72"/>
                <a:gd name="T30" fmla="*/ 60 w 72"/>
                <a:gd name="T31" fmla="*/ 8 h 72"/>
                <a:gd name="T32" fmla="*/ 54 w 72"/>
                <a:gd name="T33" fmla="*/ 4 h 72"/>
                <a:gd name="T34" fmla="*/ 46 w 72"/>
                <a:gd name="T35" fmla="*/ 2 h 72"/>
                <a:gd name="T36" fmla="*/ 40 w 72"/>
                <a:gd name="T37" fmla="*/ 0 h 72"/>
                <a:gd name="T38" fmla="*/ 40 w 72"/>
                <a:gd name="T39" fmla="*/ 0 h 72"/>
                <a:gd name="T40" fmla="*/ 32 w 72"/>
                <a:gd name="T41" fmla="*/ 0 h 72"/>
                <a:gd name="T42" fmla="*/ 26 w 72"/>
                <a:gd name="T43" fmla="*/ 2 h 72"/>
                <a:gd name="T44" fmla="*/ 18 w 72"/>
                <a:gd name="T45" fmla="*/ 4 h 72"/>
                <a:gd name="T46" fmla="*/ 12 w 72"/>
                <a:gd name="T47" fmla="*/ 8 h 72"/>
                <a:gd name="T48" fmla="*/ 8 w 72"/>
                <a:gd name="T49" fmla="*/ 12 h 72"/>
                <a:gd name="T50" fmla="*/ 4 w 72"/>
                <a:gd name="T51" fmla="*/ 18 h 72"/>
                <a:gd name="T52" fmla="*/ 2 w 72"/>
                <a:gd name="T53" fmla="*/ 24 h 72"/>
                <a:gd name="T54" fmla="*/ 0 w 72"/>
                <a:gd name="T55" fmla="*/ 32 h 72"/>
                <a:gd name="T56" fmla="*/ 0 w 72"/>
                <a:gd name="T57" fmla="*/ 32 h 72"/>
                <a:gd name="T58" fmla="*/ 0 w 72"/>
                <a:gd name="T59" fmla="*/ 40 h 72"/>
                <a:gd name="T60" fmla="*/ 0 w 72"/>
                <a:gd name="T61" fmla="*/ 46 h 72"/>
                <a:gd name="T62" fmla="*/ 4 w 72"/>
                <a:gd name="T63" fmla="*/ 52 h 72"/>
                <a:gd name="T64" fmla="*/ 8 w 72"/>
                <a:gd name="T65" fmla="*/ 58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0"/>
                  </a:lnTo>
                  <a:lnTo>
                    <a:pt x="52" y="68"/>
                  </a:lnTo>
                  <a:lnTo>
                    <a:pt x="58" y="64"/>
                  </a:lnTo>
                  <a:lnTo>
                    <a:pt x="64" y="60"/>
                  </a:lnTo>
                  <a:lnTo>
                    <a:pt x="68" y="54"/>
                  </a:lnTo>
                  <a:lnTo>
                    <a:pt x="70" y="48"/>
                  </a:lnTo>
                  <a:lnTo>
                    <a:pt x="72" y="40"/>
                  </a:lnTo>
                  <a:lnTo>
                    <a:pt x="72" y="40"/>
                  </a:lnTo>
                  <a:lnTo>
                    <a:pt x="72" y="32"/>
                  </a:lnTo>
                  <a:lnTo>
                    <a:pt x="70" y="26"/>
                  </a:lnTo>
                  <a:lnTo>
                    <a:pt x="68" y="20"/>
                  </a:lnTo>
                  <a:lnTo>
                    <a:pt x="64" y="14"/>
                  </a:lnTo>
                  <a:lnTo>
                    <a:pt x="60" y="8"/>
                  </a:lnTo>
                  <a:lnTo>
                    <a:pt x="54" y="4"/>
                  </a:lnTo>
                  <a:lnTo>
                    <a:pt x="46" y="2"/>
                  </a:lnTo>
                  <a:lnTo>
                    <a:pt x="40" y="0"/>
                  </a:lnTo>
                  <a:lnTo>
                    <a:pt x="40" y="0"/>
                  </a:lnTo>
                  <a:lnTo>
                    <a:pt x="32" y="0"/>
                  </a:lnTo>
                  <a:lnTo>
                    <a:pt x="26" y="2"/>
                  </a:lnTo>
                  <a:lnTo>
                    <a:pt x="18" y="4"/>
                  </a:lnTo>
                  <a:lnTo>
                    <a:pt x="12" y="8"/>
                  </a:lnTo>
                  <a:lnTo>
                    <a:pt x="8" y="12"/>
                  </a:lnTo>
                  <a:lnTo>
                    <a:pt x="4" y="18"/>
                  </a:lnTo>
                  <a:lnTo>
                    <a:pt x="2" y="24"/>
                  </a:lnTo>
                  <a:lnTo>
                    <a:pt x="0" y="32"/>
                  </a:lnTo>
                  <a:lnTo>
                    <a:pt x="0" y="32"/>
                  </a:lnTo>
                  <a:lnTo>
                    <a:pt x="0" y="40"/>
                  </a:lnTo>
                  <a:lnTo>
                    <a:pt x="0" y="46"/>
                  </a:lnTo>
                  <a:lnTo>
                    <a:pt x="4" y="52"/>
                  </a:lnTo>
                  <a:lnTo>
                    <a:pt x="8" y="58"/>
                  </a:lnTo>
                  <a:lnTo>
                    <a:pt x="12" y="64"/>
                  </a:lnTo>
                  <a:lnTo>
                    <a:pt x="18" y="68"/>
                  </a:lnTo>
                  <a:lnTo>
                    <a:pt x="24" y="70"/>
                  </a:lnTo>
                  <a:lnTo>
                    <a:pt x="32" y="72"/>
                  </a:lnTo>
                  <a:close/>
                </a:path>
              </a:pathLst>
            </a:custGeom>
            <a:solidFill>
              <a:srgbClr val="FFFFFF"/>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314" name="Freeform 310"/>
            <p:cNvSpPr>
              <a:spLocks/>
            </p:cNvSpPr>
            <p:nvPr/>
          </p:nvSpPr>
          <p:spPr bwMode="auto">
            <a:xfrm>
              <a:off x="5862638" y="3379788"/>
              <a:ext cx="114300" cy="114300"/>
            </a:xfrm>
            <a:custGeom>
              <a:avLst/>
              <a:gdLst>
                <a:gd name="T0" fmla="*/ 32 w 72"/>
                <a:gd name="T1" fmla="*/ 72 h 72"/>
                <a:gd name="T2" fmla="*/ 32 w 72"/>
                <a:gd name="T3" fmla="*/ 72 h 72"/>
                <a:gd name="T4" fmla="*/ 38 w 72"/>
                <a:gd name="T5" fmla="*/ 72 h 72"/>
                <a:gd name="T6" fmla="*/ 46 w 72"/>
                <a:gd name="T7" fmla="*/ 70 h 72"/>
                <a:gd name="T8" fmla="*/ 52 w 72"/>
                <a:gd name="T9" fmla="*/ 68 h 72"/>
                <a:gd name="T10" fmla="*/ 58 w 72"/>
                <a:gd name="T11" fmla="*/ 64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2 h 72"/>
                <a:gd name="T24" fmla="*/ 70 w 72"/>
                <a:gd name="T25" fmla="*/ 26 h 72"/>
                <a:gd name="T26" fmla="*/ 68 w 72"/>
                <a:gd name="T27" fmla="*/ 20 h 72"/>
                <a:gd name="T28" fmla="*/ 64 w 72"/>
                <a:gd name="T29" fmla="*/ 14 h 72"/>
                <a:gd name="T30" fmla="*/ 60 w 72"/>
                <a:gd name="T31" fmla="*/ 8 h 72"/>
                <a:gd name="T32" fmla="*/ 54 w 72"/>
                <a:gd name="T33" fmla="*/ 4 h 72"/>
                <a:gd name="T34" fmla="*/ 46 w 72"/>
                <a:gd name="T35" fmla="*/ 2 h 72"/>
                <a:gd name="T36" fmla="*/ 40 w 72"/>
                <a:gd name="T37" fmla="*/ 0 h 72"/>
                <a:gd name="T38" fmla="*/ 40 w 72"/>
                <a:gd name="T39" fmla="*/ 0 h 72"/>
                <a:gd name="T40" fmla="*/ 32 w 72"/>
                <a:gd name="T41" fmla="*/ 0 h 72"/>
                <a:gd name="T42" fmla="*/ 26 w 72"/>
                <a:gd name="T43" fmla="*/ 2 h 72"/>
                <a:gd name="T44" fmla="*/ 18 w 72"/>
                <a:gd name="T45" fmla="*/ 4 h 72"/>
                <a:gd name="T46" fmla="*/ 12 w 72"/>
                <a:gd name="T47" fmla="*/ 8 h 72"/>
                <a:gd name="T48" fmla="*/ 8 w 72"/>
                <a:gd name="T49" fmla="*/ 12 h 72"/>
                <a:gd name="T50" fmla="*/ 4 w 72"/>
                <a:gd name="T51" fmla="*/ 18 h 72"/>
                <a:gd name="T52" fmla="*/ 2 w 72"/>
                <a:gd name="T53" fmla="*/ 24 h 72"/>
                <a:gd name="T54" fmla="*/ 0 w 72"/>
                <a:gd name="T55" fmla="*/ 32 h 72"/>
                <a:gd name="T56" fmla="*/ 0 w 72"/>
                <a:gd name="T57" fmla="*/ 32 h 72"/>
                <a:gd name="T58" fmla="*/ 0 w 72"/>
                <a:gd name="T59" fmla="*/ 40 h 72"/>
                <a:gd name="T60" fmla="*/ 0 w 72"/>
                <a:gd name="T61" fmla="*/ 46 h 72"/>
                <a:gd name="T62" fmla="*/ 4 w 72"/>
                <a:gd name="T63" fmla="*/ 52 h 72"/>
                <a:gd name="T64" fmla="*/ 8 w 72"/>
                <a:gd name="T65" fmla="*/ 58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0"/>
                  </a:lnTo>
                  <a:lnTo>
                    <a:pt x="52" y="68"/>
                  </a:lnTo>
                  <a:lnTo>
                    <a:pt x="58" y="64"/>
                  </a:lnTo>
                  <a:lnTo>
                    <a:pt x="64" y="60"/>
                  </a:lnTo>
                  <a:lnTo>
                    <a:pt x="68" y="54"/>
                  </a:lnTo>
                  <a:lnTo>
                    <a:pt x="70" y="48"/>
                  </a:lnTo>
                  <a:lnTo>
                    <a:pt x="72" y="40"/>
                  </a:lnTo>
                  <a:lnTo>
                    <a:pt x="72" y="40"/>
                  </a:lnTo>
                  <a:lnTo>
                    <a:pt x="72" y="32"/>
                  </a:lnTo>
                  <a:lnTo>
                    <a:pt x="70" y="26"/>
                  </a:lnTo>
                  <a:lnTo>
                    <a:pt x="68" y="20"/>
                  </a:lnTo>
                  <a:lnTo>
                    <a:pt x="64" y="14"/>
                  </a:lnTo>
                  <a:lnTo>
                    <a:pt x="60" y="8"/>
                  </a:lnTo>
                  <a:lnTo>
                    <a:pt x="54" y="4"/>
                  </a:lnTo>
                  <a:lnTo>
                    <a:pt x="46" y="2"/>
                  </a:lnTo>
                  <a:lnTo>
                    <a:pt x="40" y="0"/>
                  </a:lnTo>
                  <a:lnTo>
                    <a:pt x="40" y="0"/>
                  </a:lnTo>
                  <a:lnTo>
                    <a:pt x="32" y="0"/>
                  </a:lnTo>
                  <a:lnTo>
                    <a:pt x="26" y="2"/>
                  </a:lnTo>
                  <a:lnTo>
                    <a:pt x="18" y="4"/>
                  </a:lnTo>
                  <a:lnTo>
                    <a:pt x="12" y="8"/>
                  </a:lnTo>
                  <a:lnTo>
                    <a:pt x="8" y="12"/>
                  </a:lnTo>
                  <a:lnTo>
                    <a:pt x="4" y="18"/>
                  </a:lnTo>
                  <a:lnTo>
                    <a:pt x="2" y="24"/>
                  </a:lnTo>
                  <a:lnTo>
                    <a:pt x="0" y="32"/>
                  </a:lnTo>
                  <a:lnTo>
                    <a:pt x="0" y="32"/>
                  </a:lnTo>
                  <a:lnTo>
                    <a:pt x="0" y="40"/>
                  </a:lnTo>
                  <a:lnTo>
                    <a:pt x="0" y="46"/>
                  </a:lnTo>
                  <a:lnTo>
                    <a:pt x="4" y="52"/>
                  </a:lnTo>
                  <a:lnTo>
                    <a:pt x="8" y="58"/>
                  </a:lnTo>
                  <a:lnTo>
                    <a:pt x="12" y="64"/>
                  </a:lnTo>
                  <a:lnTo>
                    <a:pt x="18" y="68"/>
                  </a:lnTo>
                  <a:lnTo>
                    <a:pt x="24" y="70"/>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grpSp>
      <p:grpSp>
        <p:nvGrpSpPr>
          <p:cNvPr id="315" name="Group 314"/>
          <p:cNvGrpSpPr/>
          <p:nvPr/>
        </p:nvGrpSpPr>
        <p:grpSpPr>
          <a:xfrm>
            <a:off x="9525651" y="2691590"/>
            <a:ext cx="1270830" cy="129841"/>
            <a:chOff x="1614642" y="3758136"/>
            <a:chExt cx="1877238" cy="191799"/>
          </a:xfrm>
        </p:grpSpPr>
        <p:sp>
          <p:nvSpPr>
            <p:cNvPr id="316"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dirty="0">
                <a:solidFill>
                  <a:srgbClr val="000000"/>
                </a:solidFill>
              </a:endParaRPr>
            </a:p>
          </p:txBody>
        </p:sp>
        <p:sp>
          <p:nvSpPr>
            <p:cNvPr id="317"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18"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19"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0"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1"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2"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3"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4"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5"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6"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7"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8"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29"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0"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1"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2"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3"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4"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5"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6"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7"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8"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39"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0"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1"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2"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3"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4"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5"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6"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7"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8"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49"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50"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51"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352"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cxnSp>
        <p:nvCxnSpPr>
          <p:cNvPr id="353" name="Straight Connector 352"/>
          <p:cNvCxnSpPr>
            <a:stCxn id="529" idx="0"/>
            <a:endCxn id="316" idx="2"/>
          </p:cNvCxnSpPr>
          <p:nvPr/>
        </p:nvCxnSpPr>
        <p:spPr>
          <a:xfrm flipV="1">
            <a:off x="10160424" y="2821430"/>
            <a:ext cx="643" cy="3203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a:stCxn id="586" idx="3"/>
            <a:endCxn id="246" idx="0"/>
          </p:cNvCxnSpPr>
          <p:nvPr/>
        </p:nvCxnSpPr>
        <p:spPr>
          <a:xfrm flipH="1">
            <a:off x="5993426" y="2499282"/>
            <a:ext cx="151347" cy="167576"/>
          </a:xfrm>
          <a:prstGeom prst="line">
            <a:avLst/>
          </a:prstGeom>
          <a:ln w="15875"/>
        </p:spPr>
        <p:style>
          <a:lnRef idx="1">
            <a:schemeClr val="accent4"/>
          </a:lnRef>
          <a:fillRef idx="0">
            <a:schemeClr val="accent4"/>
          </a:fillRef>
          <a:effectRef idx="0">
            <a:schemeClr val="accent4"/>
          </a:effectRef>
          <a:fontRef idx="minor">
            <a:schemeClr val="tx1"/>
          </a:fontRef>
        </p:style>
      </p:cxnSp>
      <p:cxnSp>
        <p:nvCxnSpPr>
          <p:cNvPr id="355" name="Straight Connector 354"/>
          <p:cNvCxnSpPr>
            <a:stCxn id="316" idx="0"/>
            <a:endCxn id="588" idx="3"/>
          </p:cNvCxnSpPr>
          <p:nvPr/>
        </p:nvCxnSpPr>
        <p:spPr>
          <a:xfrm flipH="1" flipV="1">
            <a:off x="10022236" y="2556307"/>
            <a:ext cx="138830" cy="13528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56" name="Group 355"/>
          <p:cNvGrpSpPr/>
          <p:nvPr/>
        </p:nvGrpSpPr>
        <p:grpSpPr>
          <a:xfrm>
            <a:off x="6869161" y="933621"/>
            <a:ext cx="458501" cy="427506"/>
            <a:chOff x="8109102" y="1484439"/>
            <a:chExt cx="458501" cy="427506"/>
          </a:xfrm>
        </p:grpSpPr>
        <p:grpSp>
          <p:nvGrpSpPr>
            <p:cNvPr id="357" name="Gruppieren 124"/>
            <p:cNvGrpSpPr/>
            <p:nvPr/>
          </p:nvGrpSpPr>
          <p:grpSpPr>
            <a:xfrm>
              <a:off x="8109102" y="1484439"/>
              <a:ext cx="458501" cy="427506"/>
              <a:chOff x="1163638" y="1820863"/>
              <a:chExt cx="1127125" cy="1050925"/>
            </a:xfrm>
          </p:grpSpPr>
          <p:sp>
            <p:nvSpPr>
              <p:cNvPr id="395" name="Freeform 11"/>
              <p:cNvSpPr>
                <a:spLocks noEditPoints="1"/>
              </p:cNvSpPr>
              <p:nvPr/>
            </p:nvSpPr>
            <p:spPr bwMode="auto">
              <a:xfrm>
                <a:off x="1163638" y="1820863"/>
                <a:ext cx="1127125" cy="825500"/>
              </a:xfrm>
              <a:custGeom>
                <a:avLst/>
                <a:gdLst>
                  <a:gd name="T0" fmla="*/ 274 w 710"/>
                  <a:gd name="T1" fmla="*/ 520 h 520"/>
                  <a:gd name="T2" fmla="*/ 12 w 710"/>
                  <a:gd name="T3" fmla="*/ 520 h 520"/>
                  <a:gd name="T4" fmla="*/ 0 w 710"/>
                  <a:gd name="T5" fmla="*/ 508 h 520"/>
                  <a:gd name="T6" fmla="*/ 0 w 710"/>
                  <a:gd name="T7" fmla="*/ 12 h 520"/>
                  <a:gd name="T8" fmla="*/ 12 w 710"/>
                  <a:gd name="T9" fmla="*/ 0 h 520"/>
                  <a:gd name="T10" fmla="*/ 698 w 710"/>
                  <a:gd name="T11" fmla="*/ 0 h 520"/>
                  <a:gd name="T12" fmla="*/ 710 w 710"/>
                  <a:gd name="T13" fmla="*/ 12 h 520"/>
                  <a:gd name="T14" fmla="*/ 710 w 710"/>
                  <a:gd name="T15" fmla="*/ 508 h 520"/>
                  <a:gd name="T16" fmla="*/ 698 w 710"/>
                  <a:gd name="T17" fmla="*/ 520 h 520"/>
                  <a:gd name="T18" fmla="*/ 436 w 710"/>
                  <a:gd name="T19" fmla="*/ 520 h 520"/>
                  <a:gd name="T20" fmla="*/ 274 w 710"/>
                  <a:gd name="T21" fmla="*/ 520 h 520"/>
                  <a:gd name="T22" fmla="*/ 274 w 710"/>
                  <a:gd name="T23" fmla="*/ 520 h 520"/>
                  <a:gd name="T24" fmla="*/ 436 w 710"/>
                  <a:gd name="T25" fmla="*/ 520 h 520"/>
                  <a:gd name="T26" fmla="*/ 274 w 710"/>
                  <a:gd name="T27"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0" h="520">
                    <a:moveTo>
                      <a:pt x="274" y="520"/>
                    </a:moveTo>
                    <a:lnTo>
                      <a:pt x="12" y="520"/>
                    </a:lnTo>
                    <a:lnTo>
                      <a:pt x="0" y="508"/>
                    </a:lnTo>
                    <a:lnTo>
                      <a:pt x="0" y="12"/>
                    </a:lnTo>
                    <a:lnTo>
                      <a:pt x="12" y="0"/>
                    </a:lnTo>
                    <a:lnTo>
                      <a:pt x="698" y="0"/>
                    </a:lnTo>
                    <a:lnTo>
                      <a:pt x="710" y="12"/>
                    </a:lnTo>
                    <a:lnTo>
                      <a:pt x="710" y="508"/>
                    </a:lnTo>
                    <a:lnTo>
                      <a:pt x="698" y="520"/>
                    </a:lnTo>
                    <a:lnTo>
                      <a:pt x="436" y="520"/>
                    </a:lnTo>
                    <a:lnTo>
                      <a:pt x="274" y="520"/>
                    </a:lnTo>
                    <a:close/>
                    <a:moveTo>
                      <a:pt x="274" y="520"/>
                    </a:moveTo>
                    <a:lnTo>
                      <a:pt x="436" y="520"/>
                    </a:lnTo>
                    <a:lnTo>
                      <a:pt x="274" y="5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6" name="Rectangle 14"/>
              <p:cNvSpPr>
                <a:spLocks noChangeArrowheads="1"/>
              </p:cNvSpPr>
              <p:nvPr/>
            </p:nvSpPr>
            <p:spPr bwMode="auto">
              <a:xfrm>
                <a:off x="1258888" y="1919288"/>
                <a:ext cx="936625" cy="590550"/>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nvGrpSpPr>
              <p:cNvPr id="397" name="Gruppieren 164"/>
              <p:cNvGrpSpPr/>
              <p:nvPr/>
            </p:nvGrpSpPr>
            <p:grpSpPr>
              <a:xfrm>
                <a:off x="1163638" y="1820863"/>
                <a:ext cx="1127125" cy="1050925"/>
                <a:chOff x="2516188" y="1820863"/>
                <a:chExt cx="1127125" cy="1050925"/>
              </a:xfrm>
            </p:grpSpPr>
            <p:sp>
              <p:nvSpPr>
                <p:cNvPr id="398" name="Freeform 12"/>
                <p:cNvSpPr>
                  <a:spLocks/>
                </p:cNvSpPr>
                <p:nvPr/>
              </p:nvSpPr>
              <p:spPr bwMode="auto">
                <a:xfrm>
                  <a:off x="2516188" y="1820863"/>
                  <a:ext cx="1127125" cy="825500"/>
                </a:xfrm>
                <a:custGeom>
                  <a:avLst/>
                  <a:gdLst>
                    <a:gd name="T0" fmla="*/ 274 w 710"/>
                    <a:gd name="T1" fmla="*/ 520 h 520"/>
                    <a:gd name="T2" fmla="*/ 12 w 710"/>
                    <a:gd name="T3" fmla="*/ 520 h 520"/>
                    <a:gd name="T4" fmla="*/ 0 w 710"/>
                    <a:gd name="T5" fmla="*/ 508 h 520"/>
                    <a:gd name="T6" fmla="*/ 0 w 710"/>
                    <a:gd name="T7" fmla="*/ 12 h 520"/>
                    <a:gd name="T8" fmla="*/ 12 w 710"/>
                    <a:gd name="T9" fmla="*/ 0 h 520"/>
                    <a:gd name="T10" fmla="*/ 698 w 710"/>
                    <a:gd name="T11" fmla="*/ 0 h 520"/>
                    <a:gd name="T12" fmla="*/ 710 w 710"/>
                    <a:gd name="T13" fmla="*/ 12 h 520"/>
                    <a:gd name="T14" fmla="*/ 710 w 710"/>
                    <a:gd name="T15" fmla="*/ 508 h 520"/>
                    <a:gd name="T16" fmla="*/ 698 w 710"/>
                    <a:gd name="T17" fmla="*/ 520 h 520"/>
                    <a:gd name="T18" fmla="*/ 436 w 710"/>
                    <a:gd name="T19"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20">
                      <a:moveTo>
                        <a:pt x="274" y="520"/>
                      </a:moveTo>
                      <a:lnTo>
                        <a:pt x="12" y="520"/>
                      </a:lnTo>
                      <a:lnTo>
                        <a:pt x="0" y="508"/>
                      </a:lnTo>
                      <a:lnTo>
                        <a:pt x="0" y="12"/>
                      </a:lnTo>
                      <a:lnTo>
                        <a:pt x="12" y="0"/>
                      </a:lnTo>
                      <a:lnTo>
                        <a:pt x="698" y="0"/>
                      </a:lnTo>
                      <a:lnTo>
                        <a:pt x="710" y="12"/>
                      </a:lnTo>
                      <a:lnTo>
                        <a:pt x="710" y="508"/>
                      </a:lnTo>
                      <a:lnTo>
                        <a:pt x="698" y="520"/>
                      </a:lnTo>
                      <a:lnTo>
                        <a:pt x="436" y="520"/>
                      </a:lnTo>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9" name="Line 13"/>
                <p:cNvSpPr>
                  <a:spLocks noChangeShapeType="1"/>
                </p:cNvSpPr>
                <p:nvPr/>
              </p:nvSpPr>
              <p:spPr bwMode="auto">
                <a:xfrm>
                  <a:off x="2951163" y="2646363"/>
                  <a:ext cx="257175" cy="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400" name="Line 15"/>
                <p:cNvSpPr>
                  <a:spLocks noChangeShapeType="1"/>
                </p:cNvSpPr>
                <p:nvPr/>
              </p:nvSpPr>
              <p:spPr bwMode="auto">
                <a:xfrm>
                  <a:off x="3081338" y="2646363"/>
                  <a:ext cx="0" cy="225425"/>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401" name="Line 16"/>
                <p:cNvSpPr>
                  <a:spLocks noChangeShapeType="1"/>
                </p:cNvSpPr>
                <p:nvPr/>
              </p:nvSpPr>
              <p:spPr bwMode="auto">
                <a:xfrm>
                  <a:off x="2859088" y="2871788"/>
                  <a:ext cx="441325" cy="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grpSp>
          <p:nvGrpSpPr>
            <p:cNvPr id="358" name="Group 5"/>
            <p:cNvGrpSpPr/>
            <p:nvPr/>
          </p:nvGrpSpPr>
          <p:grpSpPr>
            <a:xfrm>
              <a:off x="8167658" y="1563403"/>
              <a:ext cx="167331" cy="173315"/>
              <a:chOff x="456602" y="4032540"/>
              <a:chExt cx="380274" cy="393872"/>
            </a:xfrm>
          </p:grpSpPr>
          <p:grpSp>
            <p:nvGrpSpPr>
              <p:cNvPr id="371" name="Group 281"/>
              <p:cNvGrpSpPr/>
              <p:nvPr/>
            </p:nvGrpSpPr>
            <p:grpSpPr>
              <a:xfrm>
                <a:off x="456602" y="4165027"/>
                <a:ext cx="378416" cy="131287"/>
                <a:chOff x="3220174" y="4212841"/>
                <a:chExt cx="378416" cy="131287"/>
              </a:xfrm>
            </p:grpSpPr>
            <p:sp>
              <p:nvSpPr>
                <p:cNvPr id="388" name="Line 28"/>
                <p:cNvSpPr>
                  <a:spLocks noChangeShapeType="1"/>
                </p:cNvSpPr>
                <p:nvPr/>
              </p:nvSpPr>
              <p:spPr bwMode="auto">
                <a:xfrm>
                  <a:off x="3220174" y="4297791"/>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9" name="Rectangle 29"/>
                <p:cNvSpPr>
                  <a:spLocks noChangeArrowheads="1"/>
                </p:cNvSpPr>
                <p:nvPr/>
              </p:nvSpPr>
              <p:spPr bwMode="auto">
                <a:xfrm>
                  <a:off x="3220174" y="4212841"/>
                  <a:ext cx="378416" cy="131287"/>
                </a:xfrm>
                <a:prstGeom prst="rect">
                  <a:avLst/>
                </a:prstGeom>
                <a:noFill/>
                <a:ln w="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0" name="Line 30"/>
                <p:cNvSpPr>
                  <a:spLocks noChangeShapeType="1"/>
                </p:cNvSpPr>
                <p:nvPr/>
              </p:nvSpPr>
              <p:spPr bwMode="auto">
                <a:xfrm>
                  <a:off x="3220174" y="4255316"/>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1" name="Line 31"/>
                <p:cNvSpPr>
                  <a:spLocks noChangeShapeType="1"/>
                </p:cNvSpPr>
                <p:nvPr/>
              </p:nvSpPr>
              <p:spPr bwMode="auto">
                <a:xfrm>
                  <a:off x="353873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2" name="Line 32"/>
                <p:cNvSpPr>
                  <a:spLocks noChangeShapeType="1"/>
                </p:cNvSpPr>
                <p:nvPr/>
              </p:nvSpPr>
              <p:spPr bwMode="auto">
                <a:xfrm>
                  <a:off x="3469233"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3" name="Line 33"/>
                <p:cNvSpPr>
                  <a:spLocks noChangeShapeType="1"/>
                </p:cNvSpPr>
                <p:nvPr/>
              </p:nvSpPr>
              <p:spPr bwMode="auto">
                <a:xfrm>
                  <a:off x="339779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4" name="Line 34"/>
                <p:cNvSpPr>
                  <a:spLocks noChangeShapeType="1"/>
                </p:cNvSpPr>
                <p:nvPr/>
              </p:nvSpPr>
              <p:spPr bwMode="auto">
                <a:xfrm>
                  <a:off x="3324431"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nvGrpSpPr>
              <p:cNvPr id="372" name="Group 289"/>
              <p:cNvGrpSpPr/>
              <p:nvPr/>
            </p:nvGrpSpPr>
            <p:grpSpPr>
              <a:xfrm>
                <a:off x="456602" y="4295125"/>
                <a:ext cx="378416" cy="131287"/>
                <a:chOff x="3220174" y="4212841"/>
                <a:chExt cx="378416" cy="131287"/>
              </a:xfrm>
            </p:grpSpPr>
            <p:sp>
              <p:nvSpPr>
                <p:cNvPr id="381" name="Line 28"/>
                <p:cNvSpPr>
                  <a:spLocks noChangeShapeType="1"/>
                </p:cNvSpPr>
                <p:nvPr/>
              </p:nvSpPr>
              <p:spPr bwMode="auto">
                <a:xfrm>
                  <a:off x="3220174" y="4297791"/>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2" name="Rectangle 29"/>
                <p:cNvSpPr>
                  <a:spLocks noChangeArrowheads="1"/>
                </p:cNvSpPr>
                <p:nvPr/>
              </p:nvSpPr>
              <p:spPr bwMode="auto">
                <a:xfrm>
                  <a:off x="3220174" y="4212841"/>
                  <a:ext cx="378416" cy="131287"/>
                </a:xfrm>
                <a:prstGeom prst="rect">
                  <a:avLst/>
                </a:prstGeom>
                <a:noFill/>
                <a:ln w="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3" name="Line 30"/>
                <p:cNvSpPr>
                  <a:spLocks noChangeShapeType="1"/>
                </p:cNvSpPr>
                <p:nvPr/>
              </p:nvSpPr>
              <p:spPr bwMode="auto">
                <a:xfrm>
                  <a:off x="3220174" y="4255316"/>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4" name="Line 31"/>
                <p:cNvSpPr>
                  <a:spLocks noChangeShapeType="1"/>
                </p:cNvSpPr>
                <p:nvPr/>
              </p:nvSpPr>
              <p:spPr bwMode="auto">
                <a:xfrm>
                  <a:off x="353873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5" name="Line 32"/>
                <p:cNvSpPr>
                  <a:spLocks noChangeShapeType="1"/>
                </p:cNvSpPr>
                <p:nvPr/>
              </p:nvSpPr>
              <p:spPr bwMode="auto">
                <a:xfrm>
                  <a:off x="3469233"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6" name="Line 33"/>
                <p:cNvSpPr>
                  <a:spLocks noChangeShapeType="1"/>
                </p:cNvSpPr>
                <p:nvPr/>
              </p:nvSpPr>
              <p:spPr bwMode="auto">
                <a:xfrm>
                  <a:off x="339779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7" name="Line 34"/>
                <p:cNvSpPr>
                  <a:spLocks noChangeShapeType="1"/>
                </p:cNvSpPr>
                <p:nvPr/>
              </p:nvSpPr>
              <p:spPr bwMode="auto">
                <a:xfrm>
                  <a:off x="3324431"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nvGrpSpPr>
              <p:cNvPr id="373" name="Group 306"/>
              <p:cNvGrpSpPr/>
              <p:nvPr/>
            </p:nvGrpSpPr>
            <p:grpSpPr>
              <a:xfrm>
                <a:off x="456602" y="4032540"/>
                <a:ext cx="380274" cy="131287"/>
                <a:chOff x="3218316" y="4212841"/>
                <a:chExt cx="380274" cy="131287"/>
              </a:xfrm>
            </p:grpSpPr>
            <p:sp>
              <p:nvSpPr>
                <p:cNvPr id="374" name="Line 28"/>
                <p:cNvSpPr>
                  <a:spLocks noChangeShapeType="1"/>
                </p:cNvSpPr>
                <p:nvPr/>
              </p:nvSpPr>
              <p:spPr bwMode="auto">
                <a:xfrm>
                  <a:off x="3220174" y="4297791"/>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5" name="Rectangle 29"/>
                <p:cNvSpPr>
                  <a:spLocks noChangeArrowheads="1"/>
                </p:cNvSpPr>
                <p:nvPr/>
              </p:nvSpPr>
              <p:spPr bwMode="auto">
                <a:xfrm>
                  <a:off x="3218316" y="4212841"/>
                  <a:ext cx="380274" cy="131287"/>
                </a:xfrm>
                <a:prstGeom prst="rect">
                  <a:avLst/>
                </a:prstGeom>
                <a:noFill/>
                <a:ln w="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6" name="Line 30"/>
                <p:cNvSpPr>
                  <a:spLocks noChangeShapeType="1"/>
                </p:cNvSpPr>
                <p:nvPr/>
              </p:nvSpPr>
              <p:spPr bwMode="auto">
                <a:xfrm>
                  <a:off x="3220174" y="4255316"/>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7" name="Line 31"/>
                <p:cNvSpPr>
                  <a:spLocks noChangeShapeType="1"/>
                </p:cNvSpPr>
                <p:nvPr/>
              </p:nvSpPr>
              <p:spPr bwMode="auto">
                <a:xfrm>
                  <a:off x="353873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8" name="Line 32"/>
                <p:cNvSpPr>
                  <a:spLocks noChangeShapeType="1"/>
                </p:cNvSpPr>
                <p:nvPr/>
              </p:nvSpPr>
              <p:spPr bwMode="auto">
                <a:xfrm>
                  <a:off x="3469233"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9" name="Line 33"/>
                <p:cNvSpPr>
                  <a:spLocks noChangeShapeType="1"/>
                </p:cNvSpPr>
                <p:nvPr/>
              </p:nvSpPr>
              <p:spPr bwMode="auto">
                <a:xfrm>
                  <a:off x="339779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0" name="Line 34"/>
                <p:cNvSpPr>
                  <a:spLocks noChangeShapeType="1"/>
                </p:cNvSpPr>
                <p:nvPr/>
              </p:nvSpPr>
              <p:spPr bwMode="auto">
                <a:xfrm>
                  <a:off x="3324431"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grpSp>
          <p:nvGrpSpPr>
            <p:cNvPr id="359" name="Group 6"/>
            <p:cNvGrpSpPr/>
            <p:nvPr/>
          </p:nvGrpSpPr>
          <p:grpSpPr>
            <a:xfrm>
              <a:off x="8363284" y="1582093"/>
              <a:ext cx="144659" cy="136956"/>
              <a:chOff x="901179" y="4119547"/>
              <a:chExt cx="328750" cy="311243"/>
            </a:xfrm>
          </p:grpSpPr>
          <p:sp>
            <p:nvSpPr>
              <p:cNvPr id="360" name="Line 26"/>
              <p:cNvSpPr>
                <a:spLocks noChangeShapeType="1"/>
              </p:cNvSpPr>
              <p:nvPr/>
            </p:nvSpPr>
            <p:spPr bwMode="auto">
              <a:xfrm flipV="1">
                <a:off x="901179" y="4275202"/>
                <a:ext cx="328750"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1" name="Line 26"/>
              <p:cNvSpPr>
                <a:spLocks noChangeShapeType="1"/>
              </p:cNvSpPr>
              <p:nvPr/>
            </p:nvSpPr>
            <p:spPr bwMode="auto">
              <a:xfrm>
                <a:off x="1084089" y="4119547"/>
                <a:ext cx="0" cy="311243"/>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2" name="Line 26"/>
              <p:cNvSpPr>
                <a:spLocks noChangeShapeType="1"/>
              </p:cNvSpPr>
              <p:nvPr/>
            </p:nvSpPr>
            <p:spPr bwMode="auto">
              <a:xfrm>
                <a:off x="1027446" y="4121604"/>
                <a:ext cx="3" cy="147741"/>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3" name="Line 26"/>
              <p:cNvSpPr>
                <a:spLocks noChangeShapeType="1"/>
              </p:cNvSpPr>
              <p:nvPr/>
            </p:nvSpPr>
            <p:spPr bwMode="auto">
              <a:xfrm flipH="1">
                <a:off x="1137351" y="4193240"/>
                <a:ext cx="29938" cy="76106"/>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4" name="Line 26"/>
              <p:cNvSpPr>
                <a:spLocks noChangeShapeType="1"/>
              </p:cNvSpPr>
              <p:nvPr/>
            </p:nvSpPr>
            <p:spPr bwMode="auto">
              <a:xfrm flipH="1">
                <a:off x="1027446" y="4193240"/>
                <a:ext cx="143398"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5" name="Line 26"/>
              <p:cNvSpPr>
                <a:spLocks noChangeShapeType="1"/>
              </p:cNvSpPr>
              <p:nvPr/>
            </p:nvSpPr>
            <p:spPr bwMode="auto">
              <a:xfrm flipH="1">
                <a:off x="1137352" y="4269345"/>
                <a:ext cx="0" cy="81918"/>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6" name="Line 26"/>
              <p:cNvSpPr>
                <a:spLocks noChangeShapeType="1"/>
              </p:cNvSpPr>
              <p:nvPr/>
            </p:nvSpPr>
            <p:spPr bwMode="auto">
              <a:xfrm flipH="1">
                <a:off x="1007603" y="4281812"/>
                <a:ext cx="19845" cy="69452"/>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7" name="Line 26"/>
              <p:cNvSpPr>
                <a:spLocks noChangeShapeType="1"/>
              </p:cNvSpPr>
              <p:nvPr/>
            </p:nvSpPr>
            <p:spPr bwMode="auto">
              <a:xfrm flipH="1" flipV="1">
                <a:off x="1007603" y="4351263"/>
                <a:ext cx="134712" cy="1"/>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8" name="Line 26"/>
              <p:cNvSpPr>
                <a:spLocks noChangeShapeType="1"/>
              </p:cNvSpPr>
              <p:nvPr/>
            </p:nvSpPr>
            <p:spPr bwMode="auto">
              <a:xfrm flipH="1">
                <a:off x="1027449" y="4161426"/>
                <a:ext cx="123554"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9" name="Line 26"/>
              <p:cNvSpPr>
                <a:spLocks noChangeShapeType="1"/>
              </p:cNvSpPr>
              <p:nvPr/>
            </p:nvSpPr>
            <p:spPr bwMode="auto">
              <a:xfrm flipH="1">
                <a:off x="1135923" y="4121604"/>
                <a:ext cx="15080" cy="145972"/>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0" name="Line 26"/>
              <p:cNvSpPr>
                <a:spLocks noChangeShapeType="1"/>
              </p:cNvSpPr>
              <p:nvPr/>
            </p:nvSpPr>
            <p:spPr bwMode="auto">
              <a:xfrm flipH="1">
                <a:off x="1027449" y="4121604"/>
                <a:ext cx="123554"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grpSp>
        <p:nvGrpSpPr>
          <p:cNvPr id="402" name="Group 401"/>
          <p:cNvGrpSpPr/>
          <p:nvPr/>
        </p:nvGrpSpPr>
        <p:grpSpPr>
          <a:xfrm>
            <a:off x="7396648" y="926498"/>
            <a:ext cx="353320" cy="429236"/>
            <a:chOff x="10474325" y="-4013563"/>
            <a:chExt cx="5681662" cy="6902451"/>
          </a:xfrm>
        </p:grpSpPr>
        <p:sp>
          <p:nvSpPr>
            <p:cNvPr id="403" name="Freeform 402"/>
            <p:cNvSpPr/>
            <p:nvPr/>
          </p:nvSpPr>
          <p:spPr bwMode="gray">
            <a:xfrm>
              <a:off x="14690722" y="1203332"/>
              <a:ext cx="444505" cy="444505"/>
            </a:xfrm>
            <a:custGeom>
              <a:avLst/>
              <a:gdLst>
                <a:gd name="connsiteX0" fmla="*/ 38100 w 444500"/>
                <a:gd name="connsiteY0" fmla="*/ 0 h 444500"/>
                <a:gd name="connsiteX1" fmla="*/ 3175 w 444500"/>
                <a:gd name="connsiteY1" fmla="*/ 50800 h 444500"/>
                <a:gd name="connsiteX2" fmla="*/ 44450 w 444500"/>
                <a:gd name="connsiteY2" fmla="*/ 107950 h 444500"/>
                <a:gd name="connsiteX3" fmla="*/ 6350 w 444500"/>
                <a:gd name="connsiteY3" fmla="*/ 174625 h 444500"/>
                <a:gd name="connsiteX4" fmla="*/ 53975 w 444500"/>
                <a:gd name="connsiteY4" fmla="*/ 238125 h 444500"/>
                <a:gd name="connsiteX5" fmla="*/ 3175 w 444500"/>
                <a:gd name="connsiteY5" fmla="*/ 285750 h 444500"/>
                <a:gd name="connsiteX6" fmla="*/ 57150 w 444500"/>
                <a:gd name="connsiteY6" fmla="*/ 358775 h 444500"/>
                <a:gd name="connsiteX7" fmla="*/ 0 w 444500"/>
                <a:gd name="connsiteY7" fmla="*/ 406400 h 444500"/>
                <a:gd name="connsiteX8" fmla="*/ 28575 w 444500"/>
                <a:gd name="connsiteY8" fmla="*/ 444500 h 444500"/>
                <a:gd name="connsiteX9" fmla="*/ 412750 w 444500"/>
                <a:gd name="connsiteY9" fmla="*/ 444500 h 444500"/>
                <a:gd name="connsiteX10" fmla="*/ 434975 w 444500"/>
                <a:gd name="connsiteY10" fmla="*/ 409575 h 444500"/>
                <a:gd name="connsiteX11" fmla="*/ 381000 w 444500"/>
                <a:gd name="connsiteY11" fmla="*/ 352425 h 444500"/>
                <a:gd name="connsiteX12" fmla="*/ 444500 w 444500"/>
                <a:gd name="connsiteY12" fmla="*/ 285750 h 444500"/>
                <a:gd name="connsiteX13" fmla="*/ 387350 w 444500"/>
                <a:gd name="connsiteY13" fmla="*/ 225425 h 444500"/>
                <a:gd name="connsiteX14" fmla="*/ 444500 w 444500"/>
                <a:gd name="connsiteY14" fmla="*/ 174625 h 444500"/>
                <a:gd name="connsiteX15" fmla="*/ 384175 w 444500"/>
                <a:gd name="connsiteY15" fmla="*/ 111125 h 444500"/>
                <a:gd name="connsiteX16" fmla="*/ 441325 w 444500"/>
                <a:gd name="connsiteY16" fmla="*/ 41275 h 444500"/>
                <a:gd name="connsiteX17" fmla="*/ 403225 w 444500"/>
                <a:gd name="connsiteY17" fmla="*/ 9525 h 444500"/>
                <a:gd name="connsiteX18" fmla="*/ 38100 w 444500"/>
                <a:gd name="connsiteY18"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 h="444500">
                  <a:moveTo>
                    <a:pt x="38100" y="0"/>
                  </a:moveTo>
                  <a:lnTo>
                    <a:pt x="3175" y="50800"/>
                  </a:lnTo>
                  <a:lnTo>
                    <a:pt x="44450" y="107950"/>
                  </a:lnTo>
                  <a:lnTo>
                    <a:pt x="6350" y="174625"/>
                  </a:lnTo>
                  <a:lnTo>
                    <a:pt x="53975" y="238125"/>
                  </a:lnTo>
                  <a:lnTo>
                    <a:pt x="3175" y="285750"/>
                  </a:lnTo>
                  <a:lnTo>
                    <a:pt x="57150" y="358775"/>
                  </a:lnTo>
                  <a:lnTo>
                    <a:pt x="0" y="406400"/>
                  </a:lnTo>
                  <a:lnTo>
                    <a:pt x="28575" y="444500"/>
                  </a:lnTo>
                  <a:lnTo>
                    <a:pt x="412750" y="444500"/>
                  </a:lnTo>
                  <a:lnTo>
                    <a:pt x="434975" y="409575"/>
                  </a:lnTo>
                  <a:lnTo>
                    <a:pt x="381000" y="352425"/>
                  </a:lnTo>
                  <a:lnTo>
                    <a:pt x="444500" y="285750"/>
                  </a:lnTo>
                  <a:lnTo>
                    <a:pt x="387350" y="225425"/>
                  </a:lnTo>
                  <a:lnTo>
                    <a:pt x="444500" y="174625"/>
                  </a:lnTo>
                  <a:lnTo>
                    <a:pt x="384175" y="111125"/>
                  </a:lnTo>
                  <a:lnTo>
                    <a:pt x="441325" y="41275"/>
                  </a:lnTo>
                  <a:lnTo>
                    <a:pt x="403225" y="9525"/>
                  </a:lnTo>
                  <a:lnTo>
                    <a:pt x="3810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002897"/>
                </a:buClr>
              </a:pPr>
              <a:endParaRPr lang="de-DE" sz="1600" dirty="0" err="1">
                <a:solidFill>
                  <a:srgbClr val="FFFFFF"/>
                </a:solidFill>
                <a:cs typeface="Arial" pitchFamily="34" charset="0"/>
              </a:endParaRPr>
            </a:p>
          </p:txBody>
        </p:sp>
        <p:sp>
          <p:nvSpPr>
            <p:cNvPr id="404" name="Freeform 114"/>
            <p:cNvSpPr>
              <a:spLocks/>
            </p:cNvSpPr>
            <p:nvPr/>
          </p:nvSpPr>
          <p:spPr bwMode="auto">
            <a:xfrm>
              <a:off x="11022012" y="-324213"/>
              <a:ext cx="119063" cy="3213100"/>
            </a:xfrm>
            <a:custGeom>
              <a:avLst/>
              <a:gdLst>
                <a:gd name="T0" fmla="*/ 0 w 32"/>
                <a:gd name="T1" fmla="*/ 850 h 857"/>
                <a:gd name="T2" fmla="*/ 16 w 32"/>
                <a:gd name="T3" fmla="*/ 857 h 857"/>
                <a:gd name="T4" fmla="*/ 32 w 32"/>
                <a:gd name="T5" fmla="*/ 850 h 857"/>
                <a:gd name="T6" fmla="*/ 32 w 32"/>
                <a:gd name="T7" fmla="*/ 0 h 857"/>
                <a:gd name="T8" fmla="*/ 0 w 32"/>
                <a:gd name="T9" fmla="*/ 0 h 857"/>
                <a:gd name="T10" fmla="*/ 0 w 32"/>
                <a:gd name="T11" fmla="*/ 850 h 857"/>
              </a:gdLst>
              <a:ahLst/>
              <a:cxnLst>
                <a:cxn ang="0">
                  <a:pos x="T0" y="T1"/>
                </a:cxn>
                <a:cxn ang="0">
                  <a:pos x="T2" y="T3"/>
                </a:cxn>
                <a:cxn ang="0">
                  <a:pos x="T4" y="T5"/>
                </a:cxn>
                <a:cxn ang="0">
                  <a:pos x="T6" y="T7"/>
                </a:cxn>
                <a:cxn ang="0">
                  <a:pos x="T8" y="T9"/>
                </a:cxn>
                <a:cxn ang="0">
                  <a:pos x="T10" y="T11"/>
                </a:cxn>
              </a:cxnLst>
              <a:rect l="0" t="0" r="r" b="b"/>
              <a:pathLst>
                <a:path w="32" h="857">
                  <a:moveTo>
                    <a:pt x="0" y="850"/>
                  </a:moveTo>
                  <a:cubicBezTo>
                    <a:pt x="0" y="854"/>
                    <a:pt x="7" y="857"/>
                    <a:pt x="16" y="857"/>
                  </a:cubicBezTo>
                  <a:cubicBezTo>
                    <a:pt x="25" y="857"/>
                    <a:pt x="32" y="854"/>
                    <a:pt x="32" y="850"/>
                  </a:cubicBezTo>
                  <a:cubicBezTo>
                    <a:pt x="32" y="0"/>
                    <a:pt x="32" y="0"/>
                    <a:pt x="32" y="0"/>
                  </a:cubicBezTo>
                  <a:cubicBezTo>
                    <a:pt x="0" y="0"/>
                    <a:pt x="0" y="0"/>
                    <a:pt x="0" y="0"/>
                  </a:cubicBezTo>
                  <a:lnTo>
                    <a:pt x="0" y="85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05" name="Freeform 116"/>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06" name="Freeform 117"/>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07" name="Oval 119"/>
            <p:cNvSpPr>
              <a:spLocks noChangeArrowheads="1"/>
            </p:cNvSpPr>
            <p:nvPr/>
          </p:nvSpPr>
          <p:spPr bwMode="auto">
            <a:xfrm>
              <a:off x="14347825" y="-4013563"/>
              <a:ext cx="1412875" cy="1409700"/>
            </a:xfrm>
            <a:prstGeom prst="ellipse">
              <a:avLst/>
            </a:pr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08" name="Freeform 121"/>
            <p:cNvSpPr>
              <a:spLocks/>
            </p:cNvSpPr>
            <p:nvPr/>
          </p:nvSpPr>
          <p:spPr bwMode="auto">
            <a:xfrm>
              <a:off x="13458825" y="-2405425"/>
              <a:ext cx="2185988" cy="1938338"/>
            </a:xfrm>
            <a:custGeom>
              <a:avLst/>
              <a:gdLst>
                <a:gd name="T0" fmla="*/ 1254 w 1377"/>
                <a:gd name="T1" fmla="*/ 1131 h 1221"/>
                <a:gd name="T2" fmla="*/ 1148 w 1377"/>
                <a:gd name="T3" fmla="*/ 1221 h 1221"/>
                <a:gd name="T4" fmla="*/ 92 w 1377"/>
                <a:gd name="T5" fmla="*/ 1221 h 1221"/>
                <a:gd name="T6" fmla="*/ 0 w 1377"/>
                <a:gd name="T7" fmla="*/ 1129 h 1221"/>
                <a:gd name="T8" fmla="*/ 0 w 1377"/>
                <a:gd name="T9" fmla="*/ 919 h 1221"/>
                <a:gd name="T10" fmla="*/ 92 w 1377"/>
                <a:gd name="T11" fmla="*/ 824 h 1221"/>
                <a:gd name="T12" fmla="*/ 754 w 1377"/>
                <a:gd name="T13" fmla="*/ 824 h 1221"/>
                <a:gd name="T14" fmla="*/ 886 w 1377"/>
                <a:gd name="T15" fmla="*/ 92 h 1221"/>
                <a:gd name="T16" fmla="*/ 995 w 1377"/>
                <a:gd name="T17" fmla="*/ 0 h 1221"/>
                <a:gd name="T18" fmla="*/ 1146 w 1377"/>
                <a:gd name="T19" fmla="*/ 0 h 1221"/>
                <a:gd name="T20" fmla="*/ 1226 w 1377"/>
                <a:gd name="T21" fmla="*/ 33 h 1221"/>
                <a:gd name="T22" fmla="*/ 1351 w 1377"/>
                <a:gd name="T23" fmla="*/ 158 h 1221"/>
                <a:gd name="T24" fmla="*/ 1377 w 1377"/>
                <a:gd name="T25" fmla="*/ 239 h 1221"/>
                <a:gd name="T26" fmla="*/ 1254 w 1377"/>
                <a:gd name="T27" fmla="*/ 113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7" h="1221">
                  <a:moveTo>
                    <a:pt x="1254" y="1131"/>
                  </a:moveTo>
                  <a:lnTo>
                    <a:pt x="1148" y="1221"/>
                  </a:lnTo>
                  <a:lnTo>
                    <a:pt x="92" y="1221"/>
                  </a:lnTo>
                  <a:lnTo>
                    <a:pt x="0" y="1129"/>
                  </a:lnTo>
                  <a:lnTo>
                    <a:pt x="0" y="919"/>
                  </a:lnTo>
                  <a:lnTo>
                    <a:pt x="92" y="824"/>
                  </a:lnTo>
                  <a:lnTo>
                    <a:pt x="754" y="824"/>
                  </a:lnTo>
                  <a:lnTo>
                    <a:pt x="886" y="92"/>
                  </a:lnTo>
                  <a:lnTo>
                    <a:pt x="995" y="0"/>
                  </a:lnTo>
                  <a:lnTo>
                    <a:pt x="1146" y="0"/>
                  </a:lnTo>
                  <a:lnTo>
                    <a:pt x="1226" y="33"/>
                  </a:lnTo>
                  <a:lnTo>
                    <a:pt x="1351" y="158"/>
                  </a:lnTo>
                  <a:lnTo>
                    <a:pt x="1377" y="239"/>
                  </a:lnTo>
                  <a:lnTo>
                    <a:pt x="1254" y="1131"/>
                  </a:lnTo>
                  <a:close/>
                </a:path>
              </a:pathLst>
            </a:custGeom>
            <a:solidFill>
              <a:schemeClr val="bg1"/>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09" name="Freeform 123"/>
            <p:cNvSpPr>
              <a:spLocks/>
            </p:cNvSpPr>
            <p:nvPr/>
          </p:nvSpPr>
          <p:spPr bwMode="auto">
            <a:xfrm>
              <a:off x="12596812" y="39325"/>
              <a:ext cx="2879725" cy="2224088"/>
            </a:xfrm>
            <a:custGeom>
              <a:avLst/>
              <a:gdLst>
                <a:gd name="T0" fmla="*/ 177 w 1814"/>
                <a:gd name="T1" fmla="*/ 0 h 1401"/>
                <a:gd name="T2" fmla="*/ 0 w 1814"/>
                <a:gd name="T3" fmla="*/ 175 h 1401"/>
                <a:gd name="T4" fmla="*/ 0 w 1814"/>
                <a:gd name="T5" fmla="*/ 1401 h 1401"/>
                <a:gd name="T6" fmla="*/ 427 w 1814"/>
                <a:gd name="T7" fmla="*/ 1401 h 1401"/>
                <a:gd name="T8" fmla="*/ 427 w 1814"/>
                <a:gd name="T9" fmla="*/ 437 h 1401"/>
                <a:gd name="T10" fmla="*/ 472 w 1814"/>
                <a:gd name="T11" fmla="*/ 380 h 1401"/>
                <a:gd name="T12" fmla="*/ 1606 w 1814"/>
                <a:gd name="T13" fmla="*/ 477 h 1401"/>
                <a:gd name="T14" fmla="*/ 1802 w 1814"/>
                <a:gd name="T15" fmla="*/ 378 h 1401"/>
                <a:gd name="T16" fmla="*/ 1814 w 1814"/>
                <a:gd name="T17" fmla="*/ 0 h 1401"/>
                <a:gd name="T18" fmla="*/ 177 w 1814"/>
                <a:gd name="T19"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1401">
                  <a:moveTo>
                    <a:pt x="177" y="0"/>
                  </a:moveTo>
                  <a:lnTo>
                    <a:pt x="0" y="175"/>
                  </a:lnTo>
                  <a:lnTo>
                    <a:pt x="0" y="1401"/>
                  </a:lnTo>
                  <a:lnTo>
                    <a:pt x="427" y="1401"/>
                  </a:lnTo>
                  <a:lnTo>
                    <a:pt x="427" y="437"/>
                  </a:lnTo>
                  <a:lnTo>
                    <a:pt x="472" y="380"/>
                  </a:lnTo>
                  <a:lnTo>
                    <a:pt x="1606" y="477"/>
                  </a:lnTo>
                  <a:lnTo>
                    <a:pt x="1802" y="378"/>
                  </a:lnTo>
                  <a:lnTo>
                    <a:pt x="1814" y="0"/>
                  </a:lnTo>
                  <a:lnTo>
                    <a:pt x="177" y="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10" name="Freeform 125"/>
            <p:cNvSpPr>
              <a:spLocks/>
            </p:cNvSpPr>
            <p:nvPr/>
          </p:nvSpPr>
          <p:spPr bwMode="auto">
            <a:xfrm>
              <a:off x="12030075" y="2476138"/>
              <a:ext cx="1244600" cy="412750"/>
            </a:xfrm>
            <a:custGeom>
              <a:avLst/>
              <a:gdLst>
                <a:gd name="T0" fmla="*/ 0 w 784"/>
                <a:gd name="T1" fmla="*/ 260 h 260"/>
                <a:gd name="T2" fmla="*/ 784 w 784"/>
                <a:gd name="T3" fmla="*/ 260 h 260"/>
                <a:gd name="T4" fmla="*/ 784 w 784"/>
                <a:gd name="T5" fmla="*/ 0 h 260"/>
                <a:gd name="T6" fmla="*/ 357 w 784"/>
                <a:gd name="T7" fmla="*/ 0 h 260"/>
                <a:gd name="T8" fmla="*/ 0 w 784"/>
                <a:gd name="T9" fmla="*/ 81 h 260"/>
                <a:gd name="T10" fmla="*/ 0 w 784"/>
                <a:gd name="T11" fmla="*/ 260 h 260"/>
              </a:gdLst>
              <a:ahLst/>
              <a:cxnLst>
                <a:cxn ang="0">
                  <a:pos x="T0" y="T1"/>
                </a:cxn>
                <a:cxn ang="0">
                  <a:pos x="T2" y="T3"/>
                </a:cxn>
                <a:cxn ang="0">
                  <a:pos x="T4" y="T5"/>
                </a:cxn>
                <a:cxn ang="0">
                  <a:pos x="T6" y="T7"/>
                </a:cxn>
                <a:cxn ang="0">
                  <a:pos x="T8" y="T9"/>
                </a:cxn>
                <a:cxn ang="0">
                  <a:pos x="T10" y="T11"/>
                </a:cxn>
              </a:cxnLst>
              <a:rect l="0" t="0" r="r" b="b"/>
              <a:pathLst>
                <a:path w="784" h="260">
                  <a:moveTo>
                    <a:pt x="0" y="260"/>
                  </a:moveTo>
                  <a:lnTo>
                    <a:pt x="784" y="260"/>
                  </a:lnTo>
                  <a:lnTo>
                    <a:pt x="784" y="0"/>
                  </a:lnTo>
                  <a:lnTo>
                    <a:pt x="357" y="0"/>
                  </a:lnTo>
                  <a:lnTo>
                    <a:pt x="0" y="81"/>
                  </a:lnTo>
                  <a:lnTo>
                    <a:pt x="0" y="26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11" name="Freeform 127"/>
            <p:cNvSpPr>
              <a:spLocks noEditPoints="1"/>
            </p:cNvSpPr>
            <p:nvPr/>
          </p:nvSpPr>
          <p:spPr bwMode="auto">
            <a:xfrm>
              <a:off x="13714410" y="1756994"/>
              <a:ext cx="2392370" cy="746132"/>
            </a:xfrm>
            <a:custGeom>
              <a:avLst/>
              <a:gdLst>
                <a:gd name="T0" fmla="*/ 878 w 1507"/>
                <a:gd name="T1" fmla="*/ 0 h 470"/>
                <a:gd name="T2" fmla="*/ 630 w 1507"/>
                <a:gd name="T3" fmla="*/ 0 h 470"/>
                <a:gd name="T4" fmla="*/ 630 w 1507"/>
                <a:gd name="T5" fmla="*/ 102 h 470"/>
                <a:gd name="T6" fmla="*/ 0 w 1507"/>
                <a:gd name="T7" fmla="*/ 361 h 470"/>
                <a:gd name="T8" fmla="*/ 0 w 1507"/>
                <a:gd name="T9" fmla="*/ 470 h 470"/>
                <a:gd name="T10" fmla="*/ 139 w 1507"/>
                <a:gd name="T11" fmla="*/ 470 h 470"/>
                <a:gd name="T12" fmla="*/ 467 w 1507"/>
                <a:gd name="T13" fmla="*/ 333 h 470"/>
                <a:gd name="T14" fmla="*/ 1039 w 1507"/>
                <a:gd name="T15" fmla="*/ 333 h 470"/>
                <a:gd name="T16" fmla="*/ 1370 w 1507"/>
                <a:gd name="T17" fmla="*/ 470 h 470"/>
                <a:gd name="T18" fmla="*/ 1507 w 1507"/>
                <a:gd name="T19" fmla="*/ 470 h 470"/>
                <a:gd name="T20" fmla="*/ 1507 w 1507"/>
                <a:gd name="T21" fmla="*/ 361 h 470"/>
                <a:gd name="T22" fmla="*/ 878 w 1507"/>
                <a:gd name="T23" fmla="*/ 102 h 470"/>
                <a:gd name="T24" fmla="*/ 878 w 1507"/>
                <a:gd name="T25" fmla="*/ 0 h 470"/>
                <a:gd name="T26" fmla="*/ 822 w 1507"/>
                <a:gd name="T27" fmla="*/ 57 h 470"/>
                <a:gd name="T28" fmla="*/ 822 w 1507"/>
                <a:gd name="T29" fmla="*/ 102 h 470"/>
                <a:gd name="T30" fmla="*/ 822 w 1507"/>
                <a:gd name="T31" fmla="*/ 139 h 470"/>
                <a:gd name="T32" fmla="*/ 855 w 1507"/>
                <a:gd name="T33" fmla="*/ 153 h 470"/>
                <a:gd name="T34" fmla="*/ 1450 w 1507"/>
                <a:gd name="T35" fmla="*/ 399 h 470"/>
                <a:gd name="T36" fmla="*/ 1450 w 1507"/>
                <a:gd name="T37" fmla="*/ 411 h 470"/>
                <a:gd name="T38" fmla="*/ 1382 w 1507"/>
                <a:gd name="T39" fmla="*/ 411 h 470"/>
                <a:gd name="T40" fmla="*/ 1060 w 1507"/>
                <a:gd name="T41" fmla="*/ 279 h 470"/>
                <a:gd name="T42" fmla="*/ 1051 w 1507"/>
                <a:gd name="T43" fmla="*/ 276 h 470"/>
                <a:gd name="T44" fmla="*/ 1039 w 1507"/>
                <a:gd name="T45" fmla="*/ 276 h 470"/>
                <a:gd name="T46" fmla="*/ 467 w 1507"/>
                <a:gd name="T47" fmla="*/ 276 h 470"/>
                <a:gd name="T48" fmla="*/ 456 w 1507"/>
                <a:gd name="T49" fmla="*/ 276 h 470"/>
                <a:gd name="T50" fmla="*/ 446 w 1507"/>
                <a:gd name="T51" fmla="*/ 279 h 470"/>
                <a:gd name="T52" fmla="*/ 127 w 1507"/>
                <a:gd name="T53" fmla="*/ 411 h 470"/>
                <a:gd name="T54" fmla="*/ 59 w 1507"/>
                <a:gd name="T55" fmla="*/ 411 h 470"/>
                <a:gd name="T56" fmla="*/ 59 w 1507"/>
                <a:gd name="T57" fmla="*/ 399 h 470"/>
                <a:gd name="T58" fmla="*/ 652 w 1507"/>
                <a:gd name="T59" fmla="*/ 153 h 470"/>
                <a:gd name="T60" fmla="*/ 687 w 1507"/>
                <a:gd name="T61" fmla="*/ 139 h 470"/>
                <a:gd name="T62" fmla="*/ 687 w 1507"/>
                <a:gd name="T63" fmla="*/ 102 h 470"/>
                <a:gd name="T64" fmla="*/ 687 w 1507"/>
                <a:gd name="T65" fmla="*/ 57 h 470"/>
                <a:gd name="T66" fmla="*/ 822 w 1507"/>
                <a:gd name="T67" fmla="*/ 5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7" h="470">
                  <a:moveTo>
                    <a:pt x="878" y="0"/>
                  </a:moveTo>
                  <a:lnTo>
                    <a:pt x="630" y="0"/>
                  </a:lnTo>
                  <a:lnTo>
                    <a:pt x="630" y="102"/>
                  </a:lnTo>
                  <a:lnTo>
                    <a:pt x="0" y="361"/>
                  </a:lnTo>
                  <a:lnTo>
                    <a:pt x="0" y="470"/>
                  </a:lnTo>
                  <a:lnTo>
                    <a:pt x="139" y="470"/>
                  </a:lnTo>
                  <a:lnTo>
                    <a:pt x="467" y="333"/>
                  </a:lnTo>
                  <a:lnTo>
                    <a:pt x="1039" y="333"/>
                  </a:lnTo>
                  <a:lnTo>
                    <a:pt x="1370" y="470"/>
                  </a:lnTo>
                  <a:lnTo>
                    <a:pt x="1507" y="470"/>
                  </a:lnTo>
                  <a:lnTo>
                    <a:pt x="1507" y="361"/>
                  </a:lnTo>
                  <a:lnTo>
                    <a:pt x="878" y="102"/>
                  </a:lnTo>
                  <a:lnTo>
                    <a:pt x="878" y="0"/>
                  </a:lnTo>
                  <a:close/>
                  <a:moveTo>
                    <a:pt x="822" y="57"/>
                  </a:moveTo>
                  <a:lnTo>
                    <a:pt x="822" y="102"/>
                  </a:lnTo>
                  <a:lnTo>
                    <a:pt x="822" y="139"/>
                  </a:lnTo>
                  <a:lnTo>
                    <a:pt x="855" y="153"/>
                  </a:lnTo>
                  <a:lnTo>
                    <a:pt x="1450" y="399"/>
                  </a:lnTo>
                  <a:lnTo>
                    <a:pt x="1450" y="411"/>
                  </a:lnTo>
                  <a:lnTo>
                    <a:pt x="1382" y="411"/>
                  </a:lnTo>
                  <a:lnTo>
                    <a:pt x="1060" y="279"/>
                  </a:lnTo>
                  <a:lnTo>
                    <a:pt x="1051" y="276"/>
                  </a:lnTo>
                  <a:lnTo>
                    <a:pt x="1039" y="276"/>
                  </a:lnTo>
                  <a:lnTo>
                    <a:pt x="467" y="276"/>
                  </a:lnTo>
                  <a:lnTo>
                    <a:pt x="456" y="276"/>
                  </a:lnTo>
                  <a:lnTo>
                    <a:pt x="446" y="279"/>
                  </a:lnTo>
                  <a:lnTo>
                    <a:pt x="127" y="411"/>
                  </a:lnTo>
                  <a:lnTo>
                    <a:pt x="59" y="411"/>
                  </a:lnTo>
                  <a:lnTo>
                    <a:pt x="59" y="399"/>
                  </a:lnTo>
                  <a:lnTo>
                    <a:pt x="652" y="153"/>
                  </a:lnTo>
                  <a:lnTo>
                    <a:pt x="687" y="139"/>
                  </a:lnTo>
                  <a:lnTo>
                    <a:pt x="687" y="102"/>
                  </a:lnTo>
                  <a:lnTo>
                    <a:pt x="687" y="57"/>
                  </a:lnTo>
                  <a:lnTo>
                    <a:pt x="822" y="57"/>
                  </a:lnTo>
                  <a:close/>
                </a:path>
              </a:pathLst>
            </a:custGeom>
            <a:solidFill>
              <a:schemeClr val="accent2"/>
            </a:solidFill>
            <a:ln w="6350">
              <a:noFill/>
              <a:round/>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12" name="Oval 134"/>
            <p:cNvSpPr>
              <a:spLocks noChangeArrowheads="1"/>
            </p:cNvSpPr>
            <p:nvPr/>
          </p:nvSpPr>
          <p:spPr bwMode="auto">
            <a:xfrm>
              <a:off x="13665200"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13" name="Oval 136"/>
            <p:cNvSpPr>
              <a:spLocks noChangeArrowheads="1"/>
            </p:cNvSpPr>
            <p:nvPr/>
          </p:nvSpPr>
          <p:spPr bwMode="auto">
            <a:xfrm>
              <a:off x="15848012"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14" name="Freeform 138"/>
            <p:cNvSpPr>
              <a:spLocks/>
            </p:cNvSpPr>
            <p:nvPr/>
          </p:nvSpPr>
          <p:spPr bwMode="auto">
            <a:xfrm>
              <a:off x="13481050" y="-2008550"/>
              <a:ext cx="2573338" cy="3330575"/>
            </a:xfrm>
            <a:custGeom>
              <a:avLst/>
              <a:gdLst>
                <a:gd name="T0" fmla="*/ 1418 w 1621"/>
                <a:gd name="T1" fmla="*/ 1198 h 2098"/>
                <a:gd name="T2" fmla="*/ 1583 w 1621"/>
                <a:gd name="T3" fmla="*/ 12 h 2098"/>
                <a:gd name="T4" fmla="*/ 1493 w 1621"/>
                <a:gd name="T5" fmla="*/ 0 h 2098"/>
                <a:gd name="T6" fmla="*/ 1325 w 1621"/>
                <a:gd name="T7" fmla="*/ 1210 h 2098"/>
                <a:gd name="T8" fmla="*/ 1531 w 1621"/>
                <a:gd name="T9" fmla="*/ 1661 h 2098"/>
                <a:gd name="T10" fmla="*/ 1531 w 1621"/>
                <a:gd name="T11" fmla="*/ 1748 h 2098"/>
                <a:gd name="T12" fmla="*/ 1245 w 1621"/>
                <a:gd name="T13" fmla="*/ 1878 h 2098"/>
                <a:gd name="T14" fmla="*/ 298 w 1621"/>
                <a:gd name="T15" fmla="*/ 1791 h 2098"/>
                <a:gd name="T16" fmla="*/ 194 w 1621"/>
                <a:gd name="T17" fmla="*/ 1474 h 2098"/>
                <a:gd name="T18" fmla="*/ 194 w 1621"/>
                <a:gd name="T19" fmla="*/ 1373 h 2098"/>
                <a:gd name="T20" fmla="*/ 281 w 1621"/>
                <a:gd name="T21" fmla="*/ 1285 h 2098"/>
                <a:gd name="T22" fmla="*/ 1250 w 1621"/>
                <a:gd name="T23" fmla="*/ 1373 h 2098"/>
                <a:gd name="T24" fmla="*/ 1257 w 1621"/>
                <a:gd name="T25" fmla="*/ 1285 h 2098"/>
                <a:gd name="T26" fmla="*/ 248 w 1621"/>
                <a:gd name="T27" fmla="*/ 1193 h 2098"/>
                <a:gd name="T28" fmla="*/ 104 w 1621"/>
                <a:gd name="T29" fmla="*/ 1337 h 2098"/>
                <a:gd name="T30" fmla="*/ 104 w 1621"/>
                <a:gd name="T31" fmla="*/ 1489 h 2098"/>
                <a:gd name="T32" fmla="*/ 213 w 1621"/>
                <a:gd name="T33" fmla="*/ 1822 h 2098"/>
                <a:gd name="T34" fmla="*/ 0 w 1621"/>
                <a:gd name="T35" fmla="*/ 2034 h 2098"/>
                <a:gd name="T36" fmla="*/ 64 w 1621"/>
                <a:gd name="T37" fmla="*/ 2098 h 2098"/>
                <a:gd name="T38" fmla="*/ 281 w 1621"/>
                <a:gd name="T39" fmla="*/ 1881 h 2098"/>
                <a:gd name="T40" fmla="*/ 1262 w 1621"/>
                <a:gd name="T41" fmla="*/ 1970 h 2098"/>
                <a:gd name="T42" fmla="*/ 1621 w 1621"/>
                <a:gd name="T43" fmla="*/ 1807 h 2098"/>
                <a:gd name="T44" fmla="*/ 1621 w 1621"/>
                <a:gd name="T45" fmla="*/ 1642 h 2098"/>
                <a:gd name="T46" fmla="*/ 1418 w 1621"/>
                <a:gd name="T47" fmla="*/ 1198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1" h="2098">
                  <a:moveTo>
                    <a:pt x="1418" y="1198"/>
                  </a:moveTo>
                  <a:lnTo>
                    <a:pt x="1583" y="12"/>
                  </a:lnTo>
                  <a:lnTo>
                    <a:pt x="1493" y="0"/>
                  </a:lnTo>
                  <a:lnTo>
                    <a:pt x="1325" y="1210"/>
                  </a:lnTo>
                  <a:lnTo>
                    <a:pt x="1531" y="1661"/>
                  </a:lnTo>
                  <a:lnTo>
                    <a:pt x="1531" y="1748"/>
                  </a:lnTo>
                  <a:lnTo>
                    <a:pt x="1245" y="1878"/>
                  </a:lnTo>
                  <a:lnTo>
                    <a:pt x="298" y="1791"/>
                  </a:lnTo>
                  <a:lnTo>
                    <a:pt x="194" y="1474"/>
                  </a:lnTo>
                  <a:lnTo>
                    <a:pt x="194" y="1373"/>
                  </a:lnTo>
                  <a:lnTo>
                    <a:pt x="281" y="1285"/>
                  </a:lnTo>
                  <a:lnTo>
                    <a:pt x="1250" y="1373"/>
                  </a:lnTo>
                  <a:lnTo>
                    <a:pt x="1257" y="1285"/>
                  </a:lnTo>
                  <a:lnTo>
                    <a:pt x="248" y="1193"/>
                  </a:lnTo>
                  <a:lnTo>
                    <a:pt x="104" y="1337"/>
                  </a:lnTo>
                  <a:lnTo>
                    <a:pt x="104" y="1489"/>
                  </a:lnTo>
                  <a:lnTo>
                    <a:pt x="213" y="1822"/>
                  </a:lnTo>
                  <a:lnTo>
                    <a:pt x="0" y="2034"/>
                  </a:lnTo>
                  <a:lnTo>
                    <a:pt x="64" y="2098"/>
                  </a:lnTo>
                  <a:lnTo>
                    <a:pt x="281" y="1881"/>
                  </a:lnTo>
                  <a:lnTo>
                    <a:pt x="1262" y="1970"/>
                  </a:lnTo>
                  <a:lnTo>
                    <a:pt x="1621" y="1807"/>
                  </a:lnTo>
                  <a:lnTo>
                    <a:pt x="1621" y="1642"/>
                  </a:lnTo>
                  <a:lnTo>
                    <a:pt x="1418" y="1198"/>
                  </a:lnTo>
                  <a:close/>
                </a:path>
              </a:pathLst>
            </a:cu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15" name="Freeform 140"/>
            <p:cNvSpPr>
              <a:spLocks/>
            </p:cNvSpPr>
            <p:nvPr/>
          </p:nvSpPr>
          <p:spPr bwMode="auto">
            <a:xfrm>
              <a:off x="11022012" y="-616313"/>
              <a:ext cx="1165225" cy="146050"/>
            </a:xfrm>
            <a:custGeom>
              <a:avLst/>
              <a:gdLst>
                <a:gd name="T0" fmla="*/ 734 w 734"/>
                <a:gd name="T1" fmla="*/ 26 h 92"/>
                <a:gd name="T2" fmla="*/ 711 w 734"/>
                <a:gd name="T3" fmla="*/ 0 h 92"/>
                <a:gd name="T4" fmla="*/ 23 w 734"/>
                <a:gd name="T5" fmla="*/ 0 h 92"/>
                <a:gd name="T6" fmla="*/ 0 w 734"/>
                <a:gd name="T7" fmla="*/ 26 h 92"/>
                <a:gd name="T8" fmla="*/ 0 w 734"/>
                <a:gd name="T9" fmla="*/ 92 h 92"/>
                <a:gd name="T10" fmla="*/ 734 w 734"/>
                <a:gd name="T11" fmla="*/ 92 h 92"/>
                <a:gd name="T12" fmla="*/ 734 w 734"/>
                <a:gd name="T13" fmla="*/ 26 h 92"/>
              </a:gdLst>
              <a:ahLst/>
              <a:cxnLst>
                <a:cxn ang="0">
                  <a:pos x="T0" y="T1"/>
                </a:cxn>
                <a:cxn ang="0">
                  <a:pos x="T2" y="T3"/>
                </a:cxn>
                <a:cxn ang="0">
                  <a:pos x="T4" y="T5"/>
                </a:cxn>
                <a:cxn ang="0">
                  <a:pos x="T6" y="T7"/>
                </a:cxn>
                <a:cxn ang="0">
                  <a:pos x="T8" y="T9"/>
                </a:cxn>
                <a:cxn ang="0">
                  <a:pos x="T10" y="T11"/>
                </a:cxn>
                <a:cxn ang="0">
                  <a:pos x="T12" y="T13"/>
                </a:cxn>
              </a:cxnLst>
              <a:rect l="0" t="0" r="r" b="b"/>
              <a:pathLst>
                <a:path w="734" h="92">
                  <a:moveTo>
                    <a:pt x="734" y="26"/>
                  </a:moveTo>
                  <a:lnTo>
                    <a:pt x="711" y="0"/>
                  </a:lnTo>
                  <a:lnTo>
                    <a:pt x="23" y="0"/>
                  </a:lnTo>
                  <a:lnTo>
                    <a:pt x="0" y="26"/>
                  </a:lnTo>
                  <a:lnTo>
                    <a:pt x="0" y="92"/>
                  </a:lnTo>
                  <a:lnTo>
                    <a:pt x="734" y="92"/>
                  </a:lnTo>
                  <a:lnTo>
                    <a:pt x="734" y="26"/>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16" name="Freeform 142"/>
            <p:cNvSpPr>
              <a:spLocks/>
            </p:cNvSpPr>
            <p:nvPr/>
          </p:nvSpPr>
          <p:spPr bwMode="auto">
            <a:xfrm>
              <a:off x="11539537" y="-3583350"/>
              <a:ext cx="708025" cy="2557463"/>
            </a:xfrm>
            <a:custGeom>
              <a:avLst/>
              <a:gdLst>
                <a:gd name="T0" fmla="*/ 446 w 446"/>
                <a:gd name="T1" fmla="*/ 1585 h 1611"/>
                <a:gd name="T2" fmla="*/ 314 w 446"/>
                <a:gd name="T3" fmla="*/ 1611 h 1611"/>
                <a:gd name="T4" fmla="*/ 0 w 446"/>
                <a:gd name="T5" fmla="*/ 29 h 1611"/>
                <a:gd name="T6" fmla="*/ 130 w 446"/>
                <a:gd name="T7" fmla="*/ 0 h 1611"/>
                <a:gd name="T8" fmla="*/ 446 w 446"/>
                <a:gd name="T9" fmla="*/ 1585 h 1611"/>
              </a:gdLst>
              <a:ahLst/>
              <a:cxnLst>
                <a:cxn ang="0">
                  <a:pos x="T0" y="T1"/>
                </a:cxn>
                <a:cxn ang="0">
                  <a:pos x="T2" y="T3"/>
                </a:cxn>
                <a:cxn ang="0">
                  <a:pos x="T4" y="T5"/>
                </a:cxn>
                <a:cxn ang="0">
                  <a:pos x="T6" y="T7"/>
                </a:cxn>
                <a:cxn ang="0">
                  <a:pos x="T8" y="T9"/>
                </a:cxn>
              </a:cxnLst>
              <a:rect l="0" t="0" r="r" b="b"/>
              <a:pathLst>
                <a:path w="446" h="1611">
                  <a:moveTo>
                    <a:pt x="446" y="1585"/>
                  </a:moveTo>
                  <a:lnTo>
                    <a:pt x="314" y="1611"/>
                  </a:lnTo>
                  <a:lnTo>
                    <a:pt x="0" y="29"/>
                  </a:lnTo>
                  <a:lnTo>
                    <a:pt x="130" y="0"/>
                  </a:lnTo>
                  <a:lnTo>
                    <a:pt x="446" y="1585"/>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17" name="Freeform 144"/>
            <p:cNvSpPr>
              <a:spLocks/>
            </p:cNvSpPr>
            <p:nvPr/>
          </p:nvSpPr>
          <p:spPr bwMode="auto">
            <a:xfrm>
              <a:off x="11539537" y="-2022838"/>
              <a:ext cx="325438" cy="1406525"/>
            </a:xfrm>
            <a:custGeom>
              <a:avLst/>
              <a:gdLst>
                <a:gd name="T0" fmla="*/ 85 w 205"/>
                <a:gd name="T1" fmla="*/ 886 h 886"/>
                <a:gd name="T2" fmla="*/ 0 w 205"/>
                <a:gd name="T3" fmla="*/ 886 h 886"/>
                <a:gd name="T4" fmla="*/ 0 w 205"/>
                <a:gd name="T5" fmla="*/ 38 h 886"/>
                <a:gd name="T6" fmla="*/ 189 w 205"/>
                <a:gd name="T7" fmla="*/ 0 h 886"/>
                <a:gd name="T8" fmla="*/ 205 w 205"/>
                <a:gd name="T9" fmla="*/ 85 h 886"/>
                <a:gd name="T10" fmla="*/ 85 w 205"/>
                <a:gd name="T11" fmla="*/ 109 h 886"/>
                <a:gd name="T12" fmla="*/ 85 w 205"/>
                <a:gd name="T13" fmla="*/ 886 h 886"/>
              </a:gdLst>
              <a:ahLst/>
              <a:cxnLst>
                <a:cxn ang="0">
                  <a:pos x="T0" y="T1"/>
                </a:cxn>
                <a:cxn ang="0">
                  <a:pos x="T2" y="T3"/>
                </a:cxn>
                <a:cxn ang="0">
                  <a:pos x="T4" y="T5"/>
                </a:cxn>
                <a:cxn ang="0">
                  <a:pos x="T6" y="T7"/>
                </a:cxn>
                <a:cxn ang="0">
                  <a:pos x="T8" y="T9"/>
                </a:cxn>
                <a:cxn ang="0">
                  <a:pos x="T10" y="T11"/>
                </a:cxn>
                <a:cxn ang="0">
                  <a:pos x="T12" y="T13"/>
                </a:cxn>
              </a:cxnLst>
              <a:rect l="0" t="0" r="r" b="b"/>
              <a:pathLst>
                <a:path w="205" h="886">
                  <a:moveTo>
                    <a:pt x="85" y="886"/>
                  </a:moveTo>
                  <a:lnTo>
                    <a:pt x="0" y="886"/>
                  </a:lnTo>
                  <a:lnTo>
                    <a:pt x="0" y="38"/>
                  </a:lnTo>
                  <a:lnTo>
                    <a:pt x="189" y="0"/>
                  </a:lnTo>
                  <a:lnTo>
                    <a:pt x="205" y="85"/>
                  </a:lnTo>
                  <a:lnTo>
                    <a:pt x="85" y="109"/>
                  </a:lnTo>
                  <a:lnTo>
                    <a:pt x="85" y="886"/>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sp>
        <p:nvSpPr>
          <p:cNvPr id="418" name="TextBox 417"/>
          <p:cNvSpPr txBox="1"/>
          <p:nvPr/>
        </p:nvSpPr>
        <p:spPr>
          <a:xfrm>
            <a:off x="6061916" y="2642381"/>
            <a:ext cx="522120" cy="2769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Firewall</a:t>
            </a:r>
          </a:p>
          <a:p>
            <a:pPr algn="ctr">
              <a:spcBef>
                <a:spcPts val="0"/>
              </a:spcBef>
              <a:buClr>
                <a:srgbClr val="002897"/>
              </a:buClr>
            </a:pPr>
            <a:r>
              <a:rPr lang="en-US" sz="900" dirty="0">
                <a:solidFill>
                  <a:srgbClr val="005ADE"/>
                </a:solidFill>
              </a:rPr>
              <a:t>VPN</a:t>
            </a:r>
          </a:p>
        </p:txBody>
      </p:sp>
      <p:sp>
        <p:nvSpPr>
          <p:cNvPr id="419" name="TextBox 418"/>
          <p:cNvSpPr txBox="1"/>
          <p:nvPr/>
        </p:nvSpPr>
        <p:spPr>
          <a:xfrm>
            <a:off x="10274360" y="2544451"/>
            <a:ext cx="522120" cy="1384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r">
              <a:spcBef>
                <a:spcPts val="0"/>
              </a:spcBef>
              <a:buClr>
                <a:srgbClr val="002897"/>
              </a:buClr>
            </a:pPr>
            <a:r>
              <a:rPr lang="en-US" sz="900" dirty="0">
                <a:solidFill>
                  <a:srgbClr val="005ADE"/>
                </a:solidFill>
              </a:rPr>
              <a:t>Router</a:t>
            </a:r>
          </a:p>
        </p:txBody>
      </p:sp>
      <p:grpSp>
        <p:nvGrpSpPr>
          <p:cNvPr id="420" name="Group 419"/>
          <p:cNvGrpSpPr/>
          <p:nvPr/>
        </p:nvGrpSpPr>
        <p:grpSpPr>
          <a:xfrm>
            <a:off x="8204294" y="4647365"/>
            <a:ext cx="1270830" cy="129841"/>
            <a:chOff x="1614642" y="3758136"/>
            <a:chExt cx="1877238" cy="191799"/>
          </a:xfrm>
        </p:grpSpPr>
        <p:sp>
          <p:nvSpPr>
            <p:cNvPr id="421"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dirty="0">
                <a:solidFill>
                  <a:srgbClr val="000000"/>
                </a:solidFill>
              </a:endParaRPr>
            </a:p>
          </p:txBody>
        </p:sp>
        <p:sp>
          <p:nvSpPr>
            <p:cNvPr id="422"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23"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24"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25"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26"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27"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28"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29"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0"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1"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2"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3"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4"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5"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6"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7"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8"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39"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0"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1"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2"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3"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4"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5"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6"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7"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8"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49"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50"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51"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52"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53"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54"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55"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56"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57"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cxnSp>
        <p:nvCxnSpPr>
          <p:cNvPr id="458" name="Straight Connector 457"/>
          <p:cNvCxnSpPr>
            <a:stCxn id="460" idx="0"/>
          </p:cNvCxnSpPr>
          <p:nvPr/>
        </p:nvCxnSpPr>
        <p:spPr>
          <a:xfrm flipV="1">
            <a:off x="8527709" y="4777206"/>
            <a:ext cx="112" cy="21623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59" name="Group 458"/>
          <p:cNvGrpSpPr/>
          <p:nvPr/>
        </p:nvGrpSpPr>
        <p:grpSpPr>
          <a:xfrm>
            <a:off x="8324022" y="4989866"/>
            <a:ext cx="411002" cy="393590"/>
            <a:chOff x="1031857" y="1946568"/>
            <a:chExt cx="551884" cy="528504"/>
          </a:xfrm>
        </p:grpSpPr>
        <p:sp>
          <p:nvSpPr>
            <p:cNvPr id="460" name="Rectangle 84"/>
            <p:cNvSpPr>
              <a:spLocks noChangeArrowheads="1"/>
            </p:cNvSpPr>
            <p:nvPr/>
          </p:nvSpPr>
          <p:spPr bwMode="auto">
            <a:xfrm>
              <a:off x="1031857" y="1951362"/>
              <a:ext cx="547011" cy="518916"/>
            </a:xfrm>
            <a:prstGeom prst="rect">
              <a:avLst/>
            </a:prstGeom>
            <a:solidFill>
              <a:srgbClr val="FFFFFF"/>
            </a:solid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61" name="AutoShape 82"/>
            <p:cNvSpPr>
              <a:spLocks noChangeAspect="1" noChangeArrowheads="1" noTextEdit="1"/>
            </p:cNvSpPr>
            <p:nvPr/>
          </p:nvSpPr>
          <p:spPr bwMode="auto">
            <a:xfrm>
              <a:off x="1031857" y="1946568"/>
              <a:ext cx="551884" cy="52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62" name="Freeform 37"/>
            <p:cNvSpPr>
              <a:spLocks noEditPoints="1"/>
            </p:cNvSpPr>
            <p:nvPr/>
          </p:nvSpPr>
          <p:spPr bwMode="auto">
            <a:xfrm>
              <a:off x="1042307" y="1959607"/>
              <a:ext cx="55735" cy="21458"/>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63" name="Rectangle 10"/>
            <p:cNvSpPr>
              <a:spLocks noChangeArrowheads="1"/>
            </p:cNvSpPr>
            <p:nvPr/>
          </p:nvSpPr>
          <p:spPr bwMode="auto">
            <a:xfrm>
              <a:off x="1044263" y="1996112"/>
              <a:ext cx="514156" cy="368198"/>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64" name="Freeform 14"/>
            <p:cNvSpPr>
              <a:spLocks/>
            </p:cNvSpPr>
            <p:nvPr/>
          </p:nvSpPr>
          <p:spPr bwMode="auto">
            <a:xfrm>
              <a:off x="1166674" y="2243726"/>
              <a:ext cx="36030" cy="35304"/>
            </a:xfrm>
            <a:custGeom>
              <a:avLst/>
              <a:gdLst>
                <a:gd name="T0" fmla="*/ 230 w 244"/>
                <a:gd name="T1" fmla="*/ 243 h 243"/>
                <a:gd name="T2" fmla="*/ 16 w 244"/>
                <a:gd name="T3" fmla="*/ 243 h 243"/>
                <a:gd name="T4" fmla="*/ 16 w 244"/>
                <a:gd name="T5" fmla="*/ 243 h 243"/>
                <a:gd name="T6" fmla="*/ 10 w 244"/>
                <a:gd name="T7" fmla="*/ 243 h 243"/>
                <a:gd name="T8" fmla="*/ 6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6 w 244"/>
                <a:gd name="T21" fmla="*/ 5 h 243"/>
                <a:gd name="T22" fmla="*/ 10 w 244"/>
                <a:gd name="T23" fmla="*/ 2 h 243"/>
                <a:gd name="T24" fmla="*/ 16 w 244"/>
                <a:gd name="T25" fmla="*/ 0 h 243"/>
                <a:gd name="T26" fmla="*/ 230 w 244"/>
                <a:gd name="T27" fmla="*/ 0 h 243"/>
                <a:gd name="T28" fmla="*/ 230 w 244"/>
                <a:gd name="T29" fmla="*/ 0 h 243"/>
                <a:gd name="T30" fmla="*/ 236 w 244"/>
                <a:gd name="T31" fmla="*/ 2 h 243"/>
                <a:gd name="T32" fmla="*/ 240 w 244"/>
                <a:gd name="T33" fmla="*/ 5 h 243"/>
                <a:gd name="T34" fmla="*/ 244 w 244"/>
                <a:gd name="T35" fmla="*/ 9 h 243"/>
                <a:gd name="T36" fmla="*/ 244 w 244"/>
                <a:gd name="T37" fmla="*/ 15 h 243"/>
                <a:gd name="T38" fmla="*/ 244 w 244"/>
                <a:gd name="T39" fmla="*/ 230 h 243"/>
                <a:gd name="T40" fmla="*/ 244 w 244"/>
                <a:gd name="T41" fmla="*/ 230 h 243"/>
                <a:gd name="T42" fmla="*/ 244 w 244"/>
                <a:gd name="T43" fmla="*/ 235 h 243"/>
                <a:gd name="T44" fmla="*/ 240 w 244"/>
                <a:gd name="T45" fmla="*/ 239 h 243"/>
                <a:gd name="T46" fmla="*/ 236 w 244"/>
                <a:gd name="T47" fmla="*/ 243 h 243"/>
                <a:gd name="T48" fmla="*/ 230 w 244"/>
                <a:gd name="T49" fmla="*/ 243 h 243"/>
                <a:gd name="T50" fmla="*/ 230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30" y="243"/>
                  </a:moveTo>
                  <a:lnTo>
                    <a:pt x="16" y="243"/>
                  </a:lnTo>
                  <a:lnTo>
                    <a:pt x="16" y="243"/>
                  </a:lnTo>
                  <a:lnTo>
                    <a:pt x="10" y="243"/>
                  </a:lnTo>
                  <a:lnTo>
                    <a:pt x="6" y="239"/>
                  </a:lnTo>
                  <a:lnTo>
                    <a:pt x="2" y="235"/>
                  </a:lnTo>
                  <a:lnTo>
                    <a:pt x="0" y="230"/>
                  </a:lnTo>
                  <a:lnTo>
                    <a:pt x="0" y="15"/>
                  </a:lnTo>
                  <a:lnTo>
                    <a:pt x="0" y="15"/>
                  </a:lnTo>
                  <a:lnTo>
                    <a:pt x="2" y="9"/>
                  </a:lnTo>
                  <a:lnTo>
                    <a:pt x="6" y="5"/>
                  </a:lnTo>
                  <a:lnTo>
                    <a:pt x="10" y="2"/>
                  </a:lnTo>
                  <a:lnTo>
                    <a:pt x="16" y="0"/>
                  </a:lnTo>
                  <a:lnTo>
                    <a:pt x="230" y="0"/>
                  </a:lnTo>
                  <a:lnTo>
                    <a:pt x="230" y="0"/>
                  </a:lnTo>
                  <a:lnTo>
                    <a:pt x="236" y="2"/>
                  </a:lnTo>
                  <a:lnTo>
                    <a:pt x="240" y="5"/>
                  </a:lnTo>
                  <a:lnTo>
                    <a:pt x="244" y="9"/>
                  </a:lnTo>
                  <a:lnTo>
                    <a:pt x="244" y="15"/>
                  </a:lnTo>
                  <a:lnTo>
                    <a:pt x="244" y="230"/>
                  </a:lnTo>
                  <a:lnTo>
                    <a:pt x="244" y="230"/>
                  </a:lnTo>
                  <a:lnTo>
                    <a:pt x="244"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65" name="Line 15"/>
            <p:cNvSpPr>
              <a:spLocks noChangeShapeType="1"/>
            </p:cNvSpPr>
            <p:nvPr/>
          </p:nvSpPr>
          <p:spPr bwMode="auto">
            <a:xfrm>
              <a:off x="1279339" y="2283969"/>
              <a:ext cx="0" cy="3109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66" name="Line 16"/>
            <p:cNvSpPr>
              <a:spLocks noChangeShapeType="1"/>
            </p:cNvSpPr>
            <p:nvPr/>
          </p:nvSpPr>
          <p:spPr bwMode="auto">
            <a:xfrm>
              <a:off x="1260882" y="2299514"/>
              <a:ext cx="36915"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67" name="Freeform 17"/>
            <p:cNvSpPr>
              <a:spLocks/>
            </p:cNvSpPr>
            <p:nvPr/>
          </p:nvSpPr>
          <p:spPr bwMode="auto">
            <a:xfrm>
              <a:off x="1261767" y="2243726"/>
              <a:ext cx="36030" cy="35304"/>
            </a:xfrm>
            <a:custGeom>
              <a:avLst/>
              <a:gdLst>
                <a:gd name="T0" fmla="*/ 230 w 244"/>
                <a:gd name="T1" fmla="*/ 243 h 243"/>
                <a:gd name="T2" fmla="*/ 16 w 244"/>
                <a:gd name="T3" fmla="*/ 243 h 243"/>
                <a:gd name="T4" fmla="*/ 16 w 244"/>
                <a:gd name="T5" fmla="*/ 243 h 243"/>
                <a:gd name="T6" fmla="*/ 10 w 244"/>
                <a:gd name="T7" fmla="*/ 243 h 243"/>
                <a:gd name="T8" fmla="*/ 6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6 w 244"/>
                <a:gd name="T21" fmla="*/ 5 h 243"/>
                <a:gd name="T22" fmla="*/ 10 w 244"/>
                <a:gd name="T23" fmla="*/ 2 h 243"/>
                <a:gd name="T24" fmla="*/ 16 w 244"/>
                <a:gd name="T25" fmla="*/ 0 h 243"/>
                <a:gd name="T26" fmla="*/ 230 w 244"/>
                <a:gd name="T27" fmla="*/ 0 h 243"/>
                <a:gd name="T28" fmla="*/ 230 w 244"/>
                <a:gd name="T29" fmla="*/ 0 h 243"/>
                <a:gd name="T30" fmla="*/ 236 w 244"/>
                <a:gd name="T31" fmla="*/ 2 h 243"/>
                <a:gd name="T32" fmla="*/ 240 w 244"/>
                <a:gd name="T33" fmla="*/ 5 h 243"/>
                <a:gd name="T34" fmla="*/ 244 w 244"/>
                <a:gd name="T35" fmla="*/ 9 h 243"/>
                <a:gd name="T36" fmla="*/ 244 w 244"/>
                <a:gd name="T37" fmla="*/ 15 h 243"/>
                <a:gd name="T38" fmla="*/ 244 w 244"/>
                <a:gd name="T39" fmla="*/ 230 h 243"/>
                <a:gd name="T40" fmla="*/ 244 w 244"/>
                <a:gd name="T41" fmla="*/ 230 h 243"/>
                <a:gd name="T42" fmla="*/ 244 w 244"/>
                <a:gd name="T43" fmla="*/ 235 h 243"/>
                <a:gd name="T44" fmla="*/ 240 w 244"/>
                <a:gd name="T45" fmla="*/ 239 h 243"/>
                <a:gd name="T46" fmla="*/ 236 w 244"/>
                <a:gd name="T47" fmla="*/ 243 h 243"/>
                <a:gd name="T48" fmla="*/ 230 w 244"/>
                <a:gd name="T49" fmla="*/ 243 h 243"/>
                <a:gd name="T50" fmla="*/ 230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30" y="243"/>
                  </a:moveTo>
                  <a:lnTo>
                    <a:pt x="16" y="243"/>
                  </a:lnTo>
                  <a:lnTo>
                    <a:pt x="16" y="243"/>
                  </a:lnTo>
                  <a:lnTo>
                    <a:pt x="10" y="243"/>
                  </a:lnTo>
                  <a:lnTo>
                    <a:pt x="6" y="239"/>
                  </a:lnTo>
                  <a:lnTo>
                    <a:pt x="2" y="235"/>
                  </a:lnTo>
                  <a:lnTo>
                    <a:pt x="0" y="230"/>
                  </a:lnTo>
                  <a:lnTo>
                    <a:pt x="0" y="15"/>
                  </a:lnTo>
                  <a:lnTo>
                    <a:pt x="0" y="15"/>
                  </a:lnTo>
                  <a:lnTo>
                    <a:pt x="2" y="9"/>
                  </a:lnTo>
                  <a:lnTo>
                    <a:pt x="6" y="5"/>
                  </a:lnTo>
                  <a:lnTo>
                    <a:pt x="10" y="2"/>
                  </a:lnTo>
                  <a:lnTo>
                    <a:pt x="16" y="0"/>
                  </a:lnTo>
                  <a:lnTo>
                    <a:pt x="230" y="0"/>
                  </a:lnTo>
                  <a:lnTo>
                    <a:pt x="230" y="0"/>
                  </a:lnTo>
                  <a:lnTo>
                    <a:pt x="236" y="2"/>
                  </a:lnTo>
                  <a:lnTo>
                    <a:pt x="240" y="5"/>
                  </a:lnTo>
                  <a:lnTo>
                    <a:pt x="244" y="9"/>
                  </a:lnTo>
                  <a:lnTo>
                    <a:pt x="244" y="15"/>
                  </a:lnTo>
                  <a:lnTo>
                    <a:pt x="244" y="230"/>
                  </a:lnTo>
                  <a:lnTo>
                    <a:pt x="244" y="230"/>
                  </a:lnTo>
                  <a:lnTo>
                    <a:pt x="244"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68" name="Freeform 18"/>
            <p:cNvSpPr>
              <a:spLocks/>
            </p:cNvSpPr>
            <p:nvPr/>
          </p:nvSpPr>
          <p:spPr bwMode="auto">
            <a:xfrm>
              <a:off x="1261767" y="2319709"/>
              <a:ext cx="36030" cy="35449"/>
            </a:xfrm>
            <a:custGeom>
              <a:avLst/>
              <a:gdLst>
                <a:gd name="T0" fmla="*/ 16 w 244"/>
                <a:gd name="T1" fmla="*/ 0 h 244"/>
                <a:gd name="T2" fmla="*/ 230 w 244"/>
                <a:gd name="T3" fmla="*/ 0 h 244"/>
                <a:gd name="T4" fmla="*/ 230 w 244"/>
                <a:gd name="T5" fmla="*/ 0 h 244"/>
                <a:gd name="T6" fmla="*/ 236 w 244"/>
                <a:gd name="T7" fmla="*/ 2 h 244"/>
                <a:gd name="T8" fmla="*/ 240 w 244"/>
                <a:gd name="T9" fmla="*/ 4 h 244"/>
                <a:gd name="T10" fmla="*/ 244 w 244"/>
                <a:gd name="T11" fmla="*/ 10 h 244"/>
                <a:gd name="T12" fmla="*/ 244 w 244"/>
                <a:gd name="T13" fmla="*/ 16 h 244"/>
                <a:gd name="T14" fmla="*/ 244 w 244"/>
                <a:gd name="T15" fmla="*/ 228 h 244"/>
                <a:gd name="T16" fmla="*/ 244 w 244"/>
                <a:gd name="T17" fmla="*/ 228 h 244"/>
                <a:gd name="T18" fmla="*/ 244 w 244"/>
                <a:gd name="T19" fmla="*/ 234 h 244"/>
                <a:gd name="T20" fmla="*/ 240 w 244"/>
                <a:gd name="T21" fmla="*/ 240 h 244"/>
                <a:gd name="T22" fmla="*/ 236 w 244"/>
                <a:gd name="T23" fmla="*/ 242 h 244"/>
                <a:gd name="T24" fmla="*/ 230 w 244"/>
                <a:gd name="T25" fmla="*/ 244 h 244"/>
                <a:gd name="T26" fmla="*/ 16 w 244"/>
                <a:gd name="T27" fmla="*/ 244 h 244"/>
                <a:gd name="T28" fmla="*/ 16 w 244"/>
                <a:gd name="T29" fmla="*/ 244 h 244"/>
                <a:gd name="T30" fmla="*/ 10 w 244"/>
                <a:gd name="T31" fmla="*/ 242 h 244"/>
                <a:gd name="T32" fmla="*/ 6 w 244"/>
                <a:gd name="T33" fmla="*/ 240 h 244"/>
                <a:gd name="T34" fmla="*/ 2 w 244"/>
                <a:gd name="T35" fmla="*/ 234 h 244"/>
                <a:gd name="T36" fmla="*/ 0 w 244"/>
                <a:gd name="T37" fmla="*/ 228 h 244"/>
                <a:gd name="T38" fmla="*/ 0 w 244"/>
                <a:gd name="T39" fmla="*/ 16 h 244"/>
                <a:gd name="T40" fmla="*/ 0 w 244"/>
                <a:gd name="T41" fmla="*/ 16 h 244"/>
                <a:gd name="T42" fmla="*/ 2 w 244"/>
                <a:gd name="T43" fmla="*/ 10 h 244"/>
                <a:gd name="T44" fmla="*/ 6 w 244"/>
                <a:gd name="T45" fmla="*/ 4 h 244"/>
                <a:gd name="T46" fmla="*/ 10 w 244"/>
                <a:gd name="T47" fmla="*/ 2 h 244"/>
                <a:gd name="T48" fmla="*/ 16 w 244"/>
                <a:gd name="T49" fmla="*/ 0 h 244"/>
                <a:gd name="T50" fmla="*/ 16 w 244"/>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16" y="0"/>
                  </a:moveTo>
                  <a:lnTo>
                    <a:pt x="230" y="0"/>
                  </a:lnTo>
                  <a:lnTo>
                    <a:pt x="230" y="0"/>
                  </a:lnTo>
                  <a:lnTo>
                    <a:pt x="236" y="2"/>
                  </a:lnTo>
                  <a:lnTo>
                    <a:pt x="240" y="4"/>
                  </a:lnTo>
                  <a:lnTo>
                    <a:pt x="244" y="10"/>
                  </a:lnTo>
                  <a:lnTo>
                    <a:pt x="244" y="16"/>
                  </a:lnTo>
                  <a:lnTo>
                    <a:pt x="244" y="228"/>
                  </a:lnTo>
                  <a:lnTo>
                    <a:pt x="244" y="228"/>
                  </a:lnTo>
                  <a:lnTo>
                    <a:pt x="244" y="234"/>
                  </a:lnTo>
                  <a:lnTo>
                    <a:pt x="240" y="240"/>
                  </a:lnTo>
                  <a:lnTo>
                    <a:pt x="236" y="242"/>
                  </a:lnTo>
                  <a:lnTo>
                    <a:pt x="230" y="244"/>
                  </a:lnTo>
                  <a:lnTo>
                    <a:pt x="16" y="244"/>
                  </a:lnTo>
                  <a:lnTo>
                    <a:pt x="16" y="244"/>
                  </a:lnTo>
                  <a:lnTo>
                    <a:pt x="10" y="242"/>
                  </a:lnTo>
                  <a:lnTo>
                    <a:pt x="6" y="240"/>
                  </a:lnTo>
                  <a:lnTo>
                    <a:pt x="2" y="234"/>
                  </a:lnTo>
                  <a:lnTo>
                    <a:pt x="0" y="228"/>
                  </a:lnTo>
                  <a:lnTo>
                    <a:pt x="0" y="16"/>
                  </a:lnTo>
                  <a:lnTo>
                    <a:pt x="0" y="16"/>
                  </a:lnTo>
                  <a:lnTo>
                    <a:pt x="2" y="10"/>
                  </a:lnTo>
                  <a:lnTo>
                    <a:pt x="6" y="4"/>
                  </a:lnTo>
                  <a:lnTo>
                    <a:pt x="10" y="2"/>
                  </a:lnTo>
                  <a:lnTo>
                    <a:pt x="16" y="0"/>
                  </a:lnTo>
                  <a:lnTo>
                    <a:pt x="16"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69" name="Freeform 20"/>
            <p:cNvSpPr>
              <a:spLocks/>
            </p:cNvSpPr>
            <p:nvPr/>
          </p:nvSpPr>
          <p:spPr bwMode="auto">
            <a:xfrm>
              <a:off x="1063606" y="2243726"/>
              <a:ext cx="35882" cy="35304"/>
            </a:xfrm>
            <a:custGeom>
              <a:avLst/>
              <a:gdLst>
                <a:gd name="T0" fmla="*/ 230 w 243"/>
                <a:gd name="T1" fmla="*/ 243 h 243"/>
                <a:gd name="T2" fmla="*/ 15 w 243"/>
                <a:gd name="T3" fmla="*/ 243 h 243"/>
                <a:gd name="T4" fmla="*/ 15 w 243"/>
                <a:gd name="T5" fmla="*/ 243 h 243"/>
                <a:gd name="T6" fmla="*/ 9 w 243"/>
                <a:gd name="T7" fmla="*/ 243 h 243"/>
                <a:gd name="T8" fmla="*/ 5 w 243"/>
                <a:gd name="T9" fmla="*/ 239 h 243"/>
                <a:gd name="T10" fmla="*/ 2 w 243"/>
                <a:gd name="T11" fmla="*/ 235 h 243"/>
                <a:gd name="T12" fmla="*/ 0 w 243"/>
                <a:gd name="T13" fmla="*/ 230 h 243"/>
                <a:gd name="T14" fmla="*/ 0 w 243"/>
                <a:gd name="T15" fmla="*/ 15 h 243"/>
                <a:gd name="T16" fmla="*/ 0 w 243"/>
                <a:gd name="T17" fmla="*/ 15 h 243"/>
                <a:gd name="T18" fmla="*/ 2 w 243"/>
                <a:gd name="T19" fmla="*/ 9 h 243"/>
                <a:gd name="T20" fmla="*/ 5 w 243"/>
                <a:gd name="T21" fmla="*/ 5 h 243"/>
                <a:gd name="T22" fmla="*/ 9 w 243"/>
                <a:gd name="T23" fmla="*/ 2 h 243"/>
                <a:gd name="T24" fmla="*/ 15 w 243"/>
                <a:gd name="T25" fmla="*/ 0 h 243"/>
                <a:gd name="T26" fmla="*/ 230 w 243"/>
                <a:gd name="T27" fmla="*/ 0 h 243"/>
                <a:gd name="T28" fmla="*/ 230 w 243"/>
                <a:gd name="T29" fmla="*/ 0 h 243"/>
                <a:gd name="T30" fmla="*/ 236 w 243"/>
                <a:gd name="T31" fmla="*/ 2 h 243"/>
                <a:gd name="T32" fmla="*/ 240 w 243"/>
                <a:gd name="T33" fmla="*/ 5 h 243"/>
                <a:gd name="T34" fmla="*/ 243 w 243"/>
                <a:gd name="T35" fmla="*/ 9 h 243"/>
                <a:gd name="T36" fmla="*/ 243 w 243"/>
                <a:gd name="T37" fmla="*/ 15 h 243"/>
                <a:gd name="T38" fmla="*/ 243 w 243"/>
                <a:gd name="T39" fmla="*/ 230 h 243"/>
                <a:gd name="T40" fmla="*/ 243 w 243"/>
                <a:gd name="T41" fmla="*/ 230 h 243"/>
                <a:gd name="T42" fmla="*/ 243 w 243"/>
                <a:gd name="T43" fmla="*/ 235 h 243"/>
                <a:gd name="T44" fmla="*/ 240 w 243"/>
                <a:gd name="T45" fmla="*/ 239 h 243"/>
                <a:gd name="T46" fmla="*/ 236 w 243"/>
                <a:gd name="T47" fmla="*/ 243 h 243"/>
                <a:gd name="T48" fmla="*/ 230 w 243"/>
                <a:gd name="T49" fmla="*/ 243 h 243"/>
                <a:gd name="T50" fmla="*/ 230 w 243"/>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3">
                  <a:moveTo>
                    <a:pt x="230" y="243"/>
                  </a:moveTo>
                  <a:lnTo>
                    <a:pt x="15" y="243"/>
                  </a:lnTo>
                  <a:lnTo>
                    <a:pt x="15" y="243"/>
                  </a:lnTo>
                  <a:lnTo>
                    <a:pt x="9" y="243"/>
                  </a:lnTo>
                  <a:lnTo>
                    <a:pt x="5" y="239"/>
                  </a:lnTo>
                  <a:lnTo>
                    <a:pt x="2" y="235"/>
                  </a:lnTo>
                  <a:lnTo>
                    <a:pt x="0" y="230"/>
                  </a:lnTo>
                  <a:lnTo>
                    <a:pt x="0" y="15"/>
                  </a:lnTo>
                  <a:lnTo>
                    <a:pt x="0" y="15"/>
                  </a:lnTo>
                  <a:lnTo>
                    <a:pt x="2" y="9"/>
                  </a:lnTo>
                  <a:lnTo>
                    <a:pt x="5" y="5"/>
                  </a:lnTo>
                  <a:lnTo>
                    <a:pt x="9" y="2"/>
                  </a:lnTo>
                  <a:lnTo>
                    <a:pt x="15" y="0"/>
                  </a:lnTo>
                  <a:lnTo>
                    <a:pt x="230" y="0"/>
                  </a:lnTo>
                  <a:lnTo>
                    <a:pt x="230" y="0"/>
                  </a:lnTo>
                  <a:lnTo>
                    <a:pt x="236" y="2"/>
                  </a:lnTo>
                  <a:lnTo>
                    <a:pt x="240" y="5"/>
                  </a:lnTo>
                  <a:lnTo>
                    <a:pt x="243" y="9"/>
                  </a:lnTo>
                  <a:lnTo>
                    <a:pt x="243" y="15"/>
                  </a:lnTo>
                  <a:lnTo>
                    <a:pt x="243" y="230"/>
                  </a:lnTo>
                  <a:lnTo>
                    <a:pt x="243" y="230"/>
                  </a:lnTo>
                  <a:lnTo>
                    <a:pt x="243"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0" name="Freeform 21"/>
            <p:cNvSpPr>
              <a:spLocks/>
            </p:cNvSpPr>
            <p:nvPr/>
          </p:nvSpPr>
          <p:spPr bwMode="auto">
            <a:xfrm>
              <a:off x="1063606" y="2190989"/>
              <a:ext cx="35882" cy="35449"/>
            </a:xfrm>
            <a:custGeom>
              <a:avLst/>
              <a:gdLst>
                <a:gd name="T0" fmla="*/ 230 w 243"/>
                <a:gd name="T1" fmla="*/ 244 h 244"/>
                <a:gd name="T2" fmla="*/ 15 w 243"/>
                <a:gd name="T3" fmla="*/ 244 h 244"/>
                <a:gd name="T4" fmla="*/ 15 w 243"/>
                <a:gd name="T5" fmla="*/ 244 h 244"/>
                <a:gd name="T6" fmla="*/ 9 w 243"/>
                <a:gd name="T7" fmla="*/ 244 h 244"/>
                <a:gd name="T8" fmla="*/ 5 w 243"/>
                <a:gd name="T9" fmla="*/ 240 h 244"/>
                <a:gd name="T10" fmla="*/ 2 w 243"/>
                <a:gd name="T11" fmla="*/ 236 h 244"/>
                <a:gd name="T12" fmla="*/ 0 w 243"/>
                <a:gd name="T13" fmla="*/ 230 h 244"/>
                <a:gd name="T14" fmla="*/ 0 w 243"/>
                <a:gd name="T15" fmla="*/ 16 h 244"/>
                <a:gd name="T16" fmla="*/ 0 w 243"/>
                <a:gd name="T17" fmla="*/ 16 h 244"/>
                <a:gd name="T18" fmla="*/ 2 w 243"/>
                <a:gd name="T19" fmla="*/ 10 h 244"/>
                <a:gd name="T20" fmla="*/ 5 w 243"/>
                <a:gd name="T21" fmla="*/ 6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6 h 244"/>
                <a:gd name="T34" fmla="*/ 243 w 243"/>
                <a:gd name="T35" fmla="*/ 10 h 244"/>
                <a:gd name="T36" fmla="*/ 243 w 243"/>
                <a:gd name="T37" fmla="*/ 16 h 244"/>
                <a:gd name="T38" fmla="*/ 243 w 243"/>
                <a:gd name="T39" fmla="*/ 230 h 244"/>
                <a:gd name="T40" fmla="*/ 243 w 243"/>
                <a:gd name="T41" fmla="*/ 230 h 244"/>
                <a:gd name="T42" fmla="*/ 243 w 243"/>
                <a:gd name="T43" fmla="*/ 236 h 244"/>
                <a:gd name="T44" fmla="*/ 240 w 243"/>
                <a:gd name="T45" fmla="*/ 240 h 244"/>
                <a:gd name="T46" fmla="*/ 236 w 243"/>
                <a:gd name="T47" fmla="*/ 244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4"/>
                  </a:lnTo>
                  <a:lnTo>
                    <a:pt x="5" y="240"/>
                  </a:lnTo>
                  <a:lnTo>
                    <a:pt x="2" y="236"/>
                  </a:lnTo>
                  <a:lnTo>
                    <a:pt x="0" y="230"/>
                  </a:lnTo>
                  <a:lnTo>
                    <a:pt x="0" y="16"/>
                  </a:lnTo>
                  <a:lnTo>
                    <a:pt x="0" y="16"/>
                  </a:lnTo>
                  <a:lnTo>
                    <a:pt x="2" y="10"/>
                  </a:lnTo>
                  <a:lnTo>
                    <a:pt x="5" y="6"/>
                  </a:lnTo>
                  <a:lnTo>
                    <a:pt x="9" y="2"/>
                  </a:lnTo>
                  <a:lnTo>
                    <a:pt x="15" y="0"/>
                  </a:lnTo>
                  <a:lnTo>
                    <a:pt x="230" y="0"/>
                  </a:lnTo>
                  <a:lnTo>
                    <a:pt x="230" y="0"/>
                  </a:lnTo>
                  <a:lnTo>
                    <a:pt x="236" y="2"/>
                  </a:lnTo>
                  <a:lnTo>
                    <a:pt x="240" y="6"/>
                  </a:lnTo>
                  <a:lnTo>
                    <a:pt x="243" y="10"/>
                  </a:lnTo>
                  <a:lnTo>
                    <a:pt x="243" y="16"/>
                  </a:lnTo>
                  <a:lnTo>
                    <a:pt x="243" y="230"/>
                  </a:lnTo>
                  <a:lnTo>
                    <a:pt x="243" y="230"/>
                  </a:lnTo>
                  <a:lnTo>
                    <a:pt x="243" y="236"/>
                  </a:lnTo>
                  <a:lnTo>
                    <a:pt x="240" y="240"/>
                  </a:lnTo>
                  <a:lnTo>
                    <a:pt x="236" y="244"/>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1" name="Freeform 22"/>
            <p:cNvSpPr>
              <a:spLocks/>
            </p:cNvSpPr>
            <p:nvPr/>
          </p:nvSpPr>
          <p:spPr bwMode="auto">
            <a:xfrm>
              <a:off x="1063606" y="2150201"/>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40 h 244"/>
                <a:gd name="T10" fmla="*/ 2 w 243"/>
                <a:gd name="T11" fmla="*/ 234 h 244"/>
                <a:gd name="T12" fmla="*/ 0 w 243"/>
                <a:gd name="T13" fmla="*/ 228 h 244"/>
                <a:gd name="T14" fmla="*/ 0 w 243"/>
                <a:gd name="T15" fmla="*/ 16 h 244"/>
                <a:gd name="T16" fmla="*/ 0 w 243"/>
                <a:gd name="T17" fmla="*/ 16 h 244"/>
                <a:gd name="T18" fmla="*/ 2 w 243"/>
                <a:gd name="T19" fmla="*/ 10 h 244"/>
                <a:gd name="T20" fmla="*/ 5 w 243"/>
                <a:gd name="T21" fmla="*/ 4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4 h 244"/>
                <a:gd name="T34" fmla="*/ 243 w 243"/>
                <a:gd name="T35" fmla="*/ 10 h 244"/>
                <a:gd name="T36" fmla="*/ 243 w 243"/>
                <a:gd name="T37" fmla="*/ 16 h 244"/>
                <a:gd name="T38" fmla="*/ 243 w 243"/>
                <a:gd name="T39" fmla="*/ 228 h 244"/>
                <a:gd name="T40" fmla="*/ 243 w 243"/>
                <a:gd name="T41" fmla="*/ 228 h 244"/>
                <a:gd name="T42" fmla="*/ 243 w 243"/>
                <a:gd name="T43" fmla="*/ 234 h 244"/>
                <a:gd name="T44" fmla="*/ 240 w 243"/>
                <a:gd name="T45" fmla="*/ 240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40"/>
                  </a:lnTo>
                  <a:lnTo>
                    <a:pt x="2" y="234"/>
                  </a:lnTo>
                  <a:lnTo>
                    <a:pt x="0" y="228"/>
                  </a:lnTo>
                  <a:lnTo>
                    <a:pt x="0" y="16"/>
                  </a:lnTo>
                  <a:lnTo>
                    <a:pt x="0" y="16"/>
                  </a:lnTo>
                  <a:lnTo>
                    <a:pt x="2" y="10"/>
                  </a:lnTo>
                  <a:lnTo>
                    <a:pt x="5" y="4"/>
                  </a:lnTo>
                  <a:lnTo>
                    <a:pt x="9" y="2"/>
                  </a:lnTo>
                  <a:lnTo>
                    <a:pt x="15" y="0"/>
                  </a:lnTo>
                  <a:lnTo>
                    <a:pt x="230" y="0"/>
                  </a:lnTo>
                  <a:lnTo>
                    <a:pt x="230" y="0"/>
                  </a:lnTo>
                  <a:lnTo>
                    <a:pt x="236" y="2"/>
                  </a:lnTo>
                  <a:lnTo>
                    <a:pt x="240" y="4"/>
                  </a:lnTo>
                  <a:lnTo>
                    <a:pt x="243" y="10"/>
                  </a:lnTo>
                  <a:lnTo>
                    <a:pt x="243" y="16"/>
                  </a:lnTo>
                  <a:lnTo>
                    <a:pt x="243" y="228"/>
                  </a:lnTo>
                  <a:lnTo>
                    <a:pt x="243" y="228"/>
                  </a:lnTo>
                  <a:lnTo>
                    <a:pt x="243" y="234"/>
                  </a:lnTo>
                  <a:lnTo>
                    <a:pt x="240" y="240"/>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2" name="Freeform 23"/>
            <p:cNvSpPr>
              <a:spLocks/>
            </p:cNvSpPr>
            <p:nvPr/>
          </p:nvSpPr>
          <p:spPr bwMode="auto">
            <a:xfrm>
              <a:off x="1063606" y="2109413"/>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38 h 244"/>
                <a:gd name="T10" fmla="*/ 2 w 243"/>
                <a:gd name="T11" fmla="*/ 234 h 244"/>
                <a:gd name="T12" fmla="*/ 0 w 243"/>
                <a:gd name="T13" fmla="*/ 229 h 244"/>
                <a:gd name="T14" fmla="*/ 0 w 243"/>
                <a:gd name="T15" fmla="*/ 14 h 244"/>
                <a:gd name="T16" fmla="*/ 0 w 243"/>
                <a:gd name="T17" fmla="*/ 14 h 244"/>
                <a:gd name="T18" fmla="*/ 2 w 243"/>
                <a:gd name="T19" fmla="*/ 8 h 244"/>
                <a:gd name="T20" fmla="*/ 5 w 243"/>
                <a:gd name="T21" fmla="*/ 4 h 244"/>
                <a:gd name="T22" fmla="*/ 9 w 243"/>
                <a:gd name="T23" fmla="*/ 0 h 244"/>
                <a:gd name="T24" fmla="*/ 15 w 243"/>
                <a:gd name="T25" fmla="*/ 0 h 244"/>
                <a:gd name="T26" fmla="*/ 230 w 243"/>
                <a:gd name="T27" fmla="*/ 0 h 244"/>
                <a:gd name="T28" fmla="*/ 230 w 243"/>
                <a:gd name="T29" fmla="*/ 0 h 244"/>
                <a:gd name="T30" fmla="*/ 236 w 243"/>
                <a:gd name="T31" fmla="*/ 0 h 244"/>
                <a:gd name="T32" fmla="*/ 240 w 243"/>
                <a:gd name="T33" fmla="*/ 4 h 244"/>
                <a:gd name="T34" fmla="*/ 243 w 243"/>
                <a:gd name="T35" fmla="*/ 8 h 244"/>
                <a:gd name="T36" fmla="*/ 243 w 243"/>
                <a:gd name="T37" fmla="*/ 14 h 244"/>
                <a:gd name="T38" fmla="*/ 243 w 243"/>
                <a:gd name="T39" fmla="*/ 229 h 244"/>
                <a:gd name="T40" fmla="*/ 243 w 243"/>
                <a:gd name="T41" fmla="*/ 229 h 244"/>
                <a:gd name="T42" fmla="*/ 243 w 243"/>
                <a:gd name="T43" fmla="*/ 234 h 244"/>
                <a:gd name="T44" fmla="*/ 240 w 243"/>
                <a:gd name="T45" fmla="*/ 238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38"/>
                  </a:lnTo>
                  <a:lnTo>
                    <a:pt x="2" y="234"/>
                  </a:lnTo>
                  <a:lnTo>
                    <a:pt x="0" y="229"/>
                  </a:lnTo>
                  <a:lnTo>
                    <a:pt x="0" y="14"/>
                  </a:lnTo>
                  <a:lnTo>
                    <a:pt x="0" y="14"/>
                  </a:lnTo>
                  <a:lnTo>
                    <a:pt x="2" y="8"/>
                  </a:lnTo>
                  <a:lnTo>
                    <a:pt x="5" y="4"/>
                  </a:lnTo>
                  <a:lnTo>
                    <a:pt x="9" y="0"/>
                  </a:lnTo>
                  <a:lnTo>
                    <a:pt x="15" y="0"/>
                  </a:lnTo>
                  <a:lnTo>
                    <a:pt x="230" y="0"/>
                  </a:lnTo>
                  <a:lnTo>
                    <a:pt x="230" y="0"/>
                  </a:lnTo>
                  <a:lnTo>
                    <a:pt x="236" y="0"/>
                  </a:lnTo>
                  <a:lnTo>
                    <a:pt x="240" y="4"/>
                  </a:lnTo>
                  <a:lnTo>
                    <a:pt x="243" y="8"/>
                  </a:lnTo>
                  <a:lnTo>
                    <a:pt x="243" y="14"/>
                  </a:lnTo>
                  <a:lnTo>
                    <a:pt x="243" y="229"/>
                  </a:lnTo>
                  <a:lnTo>
                    <a:pt x="243" y="229"/>
                  </a:lnTo>
                  <a:lnTo>
                    <a:pt x="243" y="234"/>
                  </a:lnTo>
                  <a:lnTo>
                    <a:pt x="240" y="238"/>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3" name="Freeform 24"/>
            <p:cNvSpPr>
              <a:spLocks/>
            </p:cNvSpPr>
            <p:nvPr/>
          </p:nvSpPr>
          <p:spPr bwMode="auto">
            <a:xfrm>
              <a:off x="1063606" y="2068625"/>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38 h 244"/>
                <a:gd name="T10" fmla="*/ 2 w 243"/>
                <a:gd name="T11" fmla="*/ 234 h 244"/>
                <a:gd name="T12" fmla="*/ 0 w 243"/>
                <a:gd name="T13" fmla="*/ 228 h 244"/>
                <a:gd name="T14" fmla="*/ 0 w 243"/>
                <a:gd name="T15" fmla="*/ 14 h 244"/>
                <a:gd name="T16" fmla="*/ 0 w 243"/>
                <a:gd name="T17" fmla="*/ 14 h 244"/>
                <a:gd name="T18" fmla="*/ 2 w 243"/>
                <a:gd name="T19" fmla="*/ 8 h 244"/>
                <a:gd name="T20" fmla="*/ 5 w 243"/>
                <a:gd name="T21" fmla="*/ 4 h 244"/>
                <a:gd name="T22" fmla="*/ 9 w 243"/>
                <a:gd name="T23" fmla="*/ 0 h 244"/>
                <a:gd name="T24" fmla="*/ 15 w 243"/>
                <a:gd name="T25" fmla="*/ 0 h 244"/>
                <a:gd name="T26" fmla="*/ 230 w 243"/>
                <a:gd name="T27" fmla="*/ 0 h 244"/>
                <a:gd name="T28" fmla="*/ 230 w 243"/>
                <a:gd name="T29" fmla="*/ 0 h 244"/>
                <a:gd name="T30" fmla="*/ 236 w 243"/>
                <a:gd name="T31" fmla="*/ 0 h 244"/>
                <a:gd name="T32" fmla="*/ 240 w 243"/>
                <a:gd name="T33" fmla="*/ 4 h 244"/>
                <a:gd name="T34" fmla="*/ 243 w 243"/>
                <a:gd name="T35" fmla="*/ 8 h 244"/>
                <a:gd name="T36" fmla="*/ 243 w 243"/>
                <a:gd name="T37" fmla="*/ 14 h 244"/>
                <a:gd name="T38" fmla="*/ 243 w 243"/>
                <a:gd name="T39" fmla="*/ 228 h 244"/>
                <a:gd name="T40" fmla="*/ 243 w 243"/>
                <a:gd name="T41" fmla="*/ 228 h 244"/>
                <a:gd name="T42" fmla="*/ 243 w 243"/>
                <a:gd name="T43" fmla="*/ 234 h 244"/>
                <a:gd name="T44" fmla="*/ 240 w 243"/>
                <a:gd name="T45" fmla="*/ 238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38"/>
                  </a:lnTo>
                  <a:lnTo>
                    <a:pt x="2" y="234"/>
                  </a:lnTo>
                  <a:lnTo>
                    <a:pt x="0" y="228"/>
                  </a:lnTo>
                  <a:lnTo>
                    <a:pt x="0" y="14"/>
                  </a:lnTo>
                  <a:lnTo>
                    <a:pt x="0" y="14"/>
                  </a:lnTo>
                  <a:lnTo>
                    <a:pt x="2" y="8"/>
                  </a:lnTo>
                  <a:lnTo>
                    <a:pt x="5" y="4"/>
                  </a:lnTo>
                  <a:lnTo>
                    <a:pt x="9" y="0"/>
                  </a:lnTo>
                  <a:lnTo>
                    <a:pt x="15" y="0"/>
                  </a:lnTo>
                  <a:lnTo>
                    <a:pt x="230" y="0"/>
                  </a:lnTo>
                  <a:lnTo>
                    <a:pt x="230" y="0"/>
                  </a:lnTo>
                  <a:lnTo>
                    <a:pt x="236" y="0"/>
                  </a:lnTo>
                  <a:lnTo>
                    <a:pt x="240" y="4"/>
                  </a:lnTo>
                  <a:lnTo>
                    <a:pt x="243" y="8"/>
                  </a:lnTo>
                  <a:lnTo>
                    <a:pt x="243" y="14"/>
                  </a:lnTo>
                  <a:lnTo>
                    <a:pt x="243" y="228"/>
                  </a:lnTo>
                  <a:lnTo>
                    <a:pt x="243" y="228"/>
                  </a:lnTo>
                  <a:lnTo>
                    <a:pt x="243" y="234"/>
                  </a:lnTo>
                  <a:lnTo>
                    <a:pt x="240" y="238"/>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4" name="Freeform 25"/>
            <p:cNvSpPr>
              <a:spLocks/>
            </p:cNvSpPr>
            <p:nvPr/>
          </p:nvSpPr>
          <p:spPr bwMode="auto">
            <a:xfrm>
              <a:off x="1063606" y="2027837"/>
              <a:ext cx="35882" cy="35449"/>
            </a:xfrm>
            <a:custGeom>
              <a:avLst/>
              <a:gdLst>
                <a:gd name="T0" fmla="*/ 230 w 243"/>
                <a:gd name="T1" fmla="*/ 244 h 244"/>
                <a:gd name="T2" fmla="*/ 15 w 243"/>
                <a:gd name="T3" fmla="*/ 244 h 244"/>
                <a:gd name="T4" fmla="*/ 15 w 243"/>
                <a:gd name="T5" fmla="*/ 244 h 244"/>
                <a:gd name="T6" fmla="*/ 9 w 243"/>
                <a:gd name="T7" fmla="*/ 244 h 244"/>
                <a:gd name="T8" fmla="*/ 5 w 243"/>
                <a:gd name="T9" fmla="*/ 240 h 244"/>
                <a:gd name="T10" fmla="*/ 2 w 243"/>
                <a:gd name="T11" fmla="*/ 236 h 244"/>
                <a:gd name="T12" fmla="*/ 0 w 243"/>
                <a:gd name="T13" fmla="*/ 230 h 244"/>
                <a:gd name="T14" fmla="*/ 0 w 243"/>
                <a:gd name="T15" fmla="*/ 16 h 244"/>
                <a:gd name="T16" fmla="*/ 0 w 243"/>
                <a:gd name="T17" fmla="*/ 16 h 244"/>
                <a:gd name="T18" fmla="*/ 2 w 243"/>
                <a:gd name="T19" fmla="*/ 10 h 244"/>
                <a:gd name="T20" fmla="*/ 5 w 243"/>
                <a:gd name="T21" fmla="*/ 4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4 h 244"/>
                <a:gd name="T34" fmla="*/ 243 w 243"/>
                <a:gd name="T35" fmla="*/ 10 h 244"/>
                <a:gd name="T36" fmla="*/ 243 w 243"/>
                <a:gd name="T37" fmla="*/ 16 h 244"/>
                <a:gd name="T38" fmla="*/ 243 w 243"/>
                <a:gd name="T39" fmla="*/ 230 h 244"/>
                <a:gd name="T40" fmla="*/ 243 w 243"/>
                <a:gd name="T41" fmla="*/ 230 h 244"/>
                <a:gd name="T42" fmla="*/ 243 w 243"/>
                <a:gd name="T43" fmla="*/ 236 h 244"/>
                <a:gd name="T44" fmla="*/ 240 w 243"/>
                <a:gd name="T45" fmla="*/ 240 h 244"/>
                <a:gd name="T46" fmla="*/ 236 w 243"/>
                <a:gd name="T47" fmla="*/ 244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4"/>
                  </a:lnTo>
                  <a:lnTo>
                    <a:pt x="5" y="240"/>
                  </a:lnTo>
                  <a:lnTo>
                    <a:pt x="2" y="236"/>
                  </a:lnTo>
                  <a:lnTo>
                    <a:pt x="0" y="230"/>
                  </a:lnTo>
                  <a:lnTo>
                    <a:pt x="0" y="16"/>
                  </a:lnTo>
                  <a:lnTo>
                    <a:pt x="0" y="16"/>
                  </a:lnTo>
                  <a:lnTo>
                    <a:pt x="2" y="10"/>
                  </a:lnTo>
                  <a:lnTo>
                    <a:pt x="5" y="4"/>
                  </a:lnTo>
                  <a:lnTo>
                    <a:pt x="9" y="2"/>
                  </a:lnTo>
                  <a:lnTo>
                    <a:pt x="15" y="0"/>
                  </a:lnTo>
                  <a:lnTo>
                    <a:pt x="230" y="0"/>
                  </a:lnTo>
                  <a:lnTo>
                    <a:pt x="230" y="0"/>
                  </a:lnTo>
                  <a:lnTo>
                    <a:pt x="236" y="2"/>
                  </a:lnTo>
                  <a:lnTo>
                    <a:pt x="240" y="4"/>
                  </a:lnTo>
                  <a:lnTo>
                    <a:pt x="243" y="10"/>
                  </a:lnTo>
                  <a:lnTo>
                    <a:pt x="243" y="16"/>
                  </a:lnTo>
                  <a:lnTo>
                    <a:pt x="243" y="230"/>
                  </a:lnTo>
                  <a:lnTo>
                    <a:pt x="243" y="230"/>
                  </a:lnTo>
                  <a:lnTo>
                    <a:pt x="243" y="236"/>
                  </a:lnTo>
                  <a:lnTo>
                    <a:pt x="240" y="240"/>
                  </a:lnTo>
                  <a:lnTo>
                    <a:pt x="236" y="244"/>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5" name="Freeform 26"/>
            <p:cNvSpPr>
              <a:spLocks/>
            </p:cNvSpPr>
            <p:nvPr/>
          </p:nvSpPr>
          <p:spPr bwMode="auto">
            <a:xfrm>
              <a:off x="1063606" y="2319709"/>
              <a:ext cx="35882" cy="35449"/>
            </a:xfrm>
            <a:custGeom>
              <a:avLst/>
              <a:gdLst>
                <a:gd name="T0" fmla="*/ 15 w 243"/>
                <a:gd name="T1" fmla="*/ 0 h 244"/>
                <a:gd name="T2" fmla="*/ 230 w 243"/>
                <a:gd name="T3" fmla="*/ 0 h 244"/>
                <a:gd name="T4" fmla="*/ 230 w 243"/>
                <a:gd name="T5" fmla="*/ 0 h 244"/>
                <a:gd name="T6" fmla="*/ 236 w 243"/>
                <a:gd name="T7" fmla="*/ 2 h 244"/>
                <a:gd name="T8" fmla="*/ 240 w 243"/>
                <a:gd name="T9" fmla="*/ 4 h 244"/>
                <a:gd name="T10" fmla="*/ 243 w 243"/>
                <a:gd name="T11" fmla="*/ 10 h 244"/>
                <a:gd name="T12" fmla="*/ 243 w 243"/>
                <a:gd name="T13" fmla="*/ 16 h 244"/>
                <a:gd name="T14" fmla="*/ 243 w 243"/>
                <a:gd name="T15" fmla="*/ 228 h 244"/>
                <a:gd name="T16" fmla="*/ 243 w 243"/>
                <a:gd name="T17" fmla="*/ 228 h 244"/>
                <a:gd name="T18" fmla="*/ 243 w 243"/>
                <a:gd name="T19" fmla="*/ 234 h 244"/>
                <a:gd name="T20" fmla="*/ 240 w 243"/>
                <a:gd name="T21" fmla="*/ 240 h 244"/>
                <a:gd name="T22" fmla="*/ 236 w 243"/>
                <a:gd name="T23" fmla="*/ 242 h 244"/>
                <a:gd name="T24" fmla="*/ 230 w 243"/>
                <a:gd name="T25" fmla="*/ 244 h 244"/>
                <a:gd name="T26" fmla="*/ 15 w 243"/>
                <a:gd name="T27" fmla="*/ 244 h 244"/>
                <a:gd name="T28" fmla="*/ 15 w 243"/>
                <a:gd name="T29" fmla="*/ 244 h 244"/>
                <a:gd name="T30" fmla="*/ 9 w 243"/>
                <a:gd name="T31" fmla="*/ 242 h 244"/>
                <a:gd name="T32" fmla="*/ 5 w 243"/>
                <a:gd name="T33" fmla="*/ 240 h 244"/>
                <a:gd name="T34" fmla="*/ 2 w 243"/>
                <a:gd name="T35" fmla="*/ 234 h 244"/>
                <a:gd name="T36" fmla="*/ 0 w 243"/>
                <a:gd name="T37" fmla="*/ 228 h 244"/>
                <a:gd name="T38" fmla="*/ 0 w 243"/>
                <a:gd name="T39" fmla="*/ 16 h 244"/>
                <a:gd name="T40" fmla="*/ 0 w 243"/>
                <a:gd name="T41" fmla="*/ 16 h 244"/>
                <a:gd name="T42" fmla="*/ 2 w 243"/>
                <a:gd name="T43" fmla="*/ 10 h 244"/>
                <a:gd name="T44" fmla="*/ 5 w 243"/>
                <a:gd name="T45" fmla="*/ 4 h 244"/>
                <a:gd name="T46" fmla="*/ 9 w 243"/>
                <a:gd name="T47" fmla="*/ 2 h 244"/>
                <a:gd name="T48" fmla="*/ 15 w 243"/>
                <a:gd name="T49" fmla="*/ 0 h 244"/>
                <a:gd name="T50" fmla="*/ 15 w 243"/>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15" y="0"/>
                  </a:moveTo>
                  <a:lnTo>
                    <a:pt x="230" y="0"/>
                  </a:lnTo>
                  <a:lnTo>
                    <a:pt x="230" y="0"/>
                  </a:lnTo>
                  <a:lnTo>
                    <a:pt x="236" y="2"/>
                  </a:lnTo>
                  <a:lnTo>
                    <a:pt x="240" y="4"/>
                  </a:lnTo>
                  <a:lnTo>
                    <a:pt x="243" y="10"/>
                  </a:lnTo>
                  <a:lnTo>
                    <a:pt x="243" y="16"/>
                  </a:lnTo>
                  <a:lnTo>
                    <a:pt x="243" y="228"/>
                  </a:lnTo>
                  <a:lnTo>
                    <a:pt x="243" y="228"/>
                  </a:lnTo>
                  <a:lnTo>
                    <a:pt x="243" y="234"/>
                  </a:lnTo>
                  <a:lnTo>
                    <a:pt x="240" y="240"/>
                  </a:lnTo>
                  <a:lnTo>
                    <a:pt x="236" y="242"/>
                  </a:lnTo>
                  <a:lnTo>
                    <a:pt x="230" y="244"/>
                  </a:lnTo>
                  <a:lnTo>
                    <a:pt x="15" y="244"/>
                  </a:lnTo>
                  <a:lnTo>
                    <a:pt x="15" y="244"/>
                  </a:lnTo>
                  <a:lnTo>
                    <a:pt x="9" y="242"/>
                  </a:lnTo>
                  <a:lnTo>
                    <a:pt x="5" y="240"/>
                  </a:lnTo>
                  <a:lnTo>
                    <a:pt x="2" y="234"/>
                  </a:lnTo>
                  <a:lnTo>
                    <a:pt x="0" y="228"/>
                  </a:lnTo>
                  <a:lnTo>
                    <a:pt x="0" y="16"/>
                  </a:lnTo>
                  <a:lnTo>
                    <a:pt x="0" y="16"/>
                  </a:lnTo>
                  <a:lnTo>
                    <a:pt x="2" y="10"/>
                  </a:lnTo>
                  <a:lnTo>
                    <a:pt x="5" y="4"/>
                  </a:lnTo>
                  <a:lnTo>
                    <a:pt x="9" y="2"/>
                  </a:lnTo>
                  <a:lnTo>
                    <a:pt x="15" y="0"/>
                  </a:lnTo>
                  <a:lnTo>
                    <a:pt x="15"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6" name="Freeform 27"/>
            <p:cNvSpPr>
              <a:spLocks/>
            </p:cNvSpPr>
            <p:nvPr/>
          </p:nvSpPr>
          <p:spPr bwMode="auto">
            <a:xfrm>
              <a:off x="1358486" y="2319709"/>
              <a:ext cx="36030" cy="35449"/>
            </a:xfrm>
            <a:custGeom>
              <a:avLst/>
              <a:gdLst>
                <a:gd name="T0" fmla="*/ 16 w 244"/>
                <a:gd name="T1" fmla="*/ 0 h 244"/>
                <a:gd name="T2" fmla="*/ 228 w 244"/>
                <a:gd name="T3" fmla="*/ 0 h 244"/>
                <a:gd name="T4" fmla="*/ 228 w 244"/>
                <a:gd name="T5" fmla="*/ 0 h 244"/>
                <a:gd name="T6" fmla="*/ 234 w 244"/>
                <a:gd name="T7" fmla="*/ 2 h 244"/>
                <a:gd name="T8" fmla="*/ 240 w 244"/>
                <a:gd name="T9" fmla="*/ 4 h 244"/>
                <a:gd name="T10" fmla="*/ 242 w 244"/>
                <a:gd name="T11" fmla="*/ 10 h 244"/>
                <a:gd name="T12" fmla="*/ 244 w 244"/>
                <a:gd name="T13" fmla="*/ 16 h 244"/>
                <a:gd name="T14" fmla="*/ 244 w 244"/>
                <a:gd name="T15" fmla="*/ 228 h 244"/>
                <a:gd name="T16" fmla="*/ 244 w 244"/>
                <a:gd name="T17" fmla="*/ 228 h 244"/>
                <a:gd name="T18" fmla="*/ 242 w 244"/>
                <a:gd name="T19" fmla="*/ 234 h 244"/>
                <a:gd name="T20" fmla="*/ 240 w 244"/>
                <a:gd name="T21" fmla="*/ 240 h 244"/>
                <a:gd name="T22" fmla="*/ 234 w 244"/>
                <a:gd name="T23" fmla="*/ 242 h 244"/>
                <a:gd name="T24" fmla="*/ 228 w 244"/>
                <a:gd name="T25" fmla="*/ 244 h 244"/>
                <a:gd name="T26" fmla="*/ 16 w 244"/>
                <a:gd name="T27" fmla="*/ 244 h 244"/>
                <a:gd name="T28" fmla="*/ 16 w 244"/>
                <a:gd name="T29" fmla="*/ 244 h 244"/>
                <a:gd name="T30" fmla="*/ 10 w 244"/>
                <a:gd name="T31" fmla="*/ 242 h 244"/>
                <a:gd name="T32" fmla="*/ 4 w 244"/>
                <a:gd name="T33" fmla="*/ 240 h 244"/>
                <a:gd name="T34" fmla="*/ 2 w 244"/>
                <a:gd name="T35" fmla="*/ 234 h 244"/>
                <a:gd name="T36" fmla="*/ 0 w 244"/>
                <a:gd name="T37" fmla="*/ 228 h 244"/>
                <a:gd name="T38" fmla="*/ 0 w 244"/>
                <a:gd name="T39" fmla="*/ 16 h 244"/>
                <a:gd name="T40" fmla="*/ 0 w 244"/>
                <a:gd name="T41" fmla="*/ 16 h 244"/>
                <a:gd name="T42" fmla="*/ 2 w 244"/>
                <a:gd name="T43" fmla="*/ 10 h 244"/>
                <a:gd name="T44" fmla="*/ 4 w 244"/>
                <a:gd name="T45" fmla="*/ 4 h 244"/>
                <a:gd name="T46" fmla="*/ 10 w 244"/>
                <a:gd name="T47" fmla="*/ 2 h 244"/>
                <a:gd name="T48" fmla="*/ 16 w 244"/>
                <a:gd name="T49" fmla="*/ 0 h 244"/>
                <a:gd name="T50" fmla="*/ 16 w 244"/>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16" y="0"/>
                  </a:moveTo>
                  <a:lnTo>
                    <a:pt x="228" y="0"/>
                  </a:lnTo>
                  <a:lnTo>
                    <a:pt x="228" y="0"/>
                  </a:lnTo>
                  <a:lnTo>
                    <a:pt x="234" y="2"/>
                  </a:lnTo>
                  <a:lnTo>
                    <a:pt x="240" y="4"/>
                  </a:lnTo>
                  <a:lnTo>
                    <a:pt x="242" y="10"/>
                  </a:lnTo>
                  <a:lnTo>
                    <a:pt x="244" y="16"/>
                  </a:lnTo>
                  <a:lnTo>
                    <a:pt x="244" y="228"/>
                  </a:lnTo>
                  <a:lnTo>
                    <a:pt x="244" y="228"/>
                  </a:lnTo>
                  <a:lnTo>
                    <a:pt x="242" y="234"/>
                  </a:lnTo>
                  <a:lnTo>
                    <a:pt x="240" y="240"/>
                  </a:lnTo>
                  <a:lnTo>
                    <a:pt x="234" y="242"/>
                  </a:lnTo>
                  <a:lnTo>
                    <a:pt x="228" y="244"/>
                  </a:lnTo>
                  <a:lnTo>
                    <a:pt x="16" y="244"/>
                  </a:lnTo>
                  <a:lnTo>
                    <a:pt x="16" y="244"/>
                  </a:lnTo>
                  <a:lnTo>
                    <a:pt x="10" y="242"/>
                  </a:lnTo>
                  <a:lnTo>
                    <a:pt x="4" y="240"/>
                  </a:lnTo>
                  <a:lnTo>
                    <a:pt x="2" y="234"/>
                  </a:lnTo>
                  <a:lnTo>
                    <a:pt x="0" y="228"/>
                  </a:lnTo>
                  <a:lnTo>
                    <a:pt x="0" y="16"/>
                  </a:lnTo>
                  <a:lnTo>
                    <a:pt x="0" y="16"/>
                  </a:lnTo>
                  <a:lnTo>
                    <a:pt x="2" y="10"/>
                  </a:lnTo>
                  <a:lnTo>
                    <a:pt x="4" y="4"/>
                  </a:lnTo>
                  <a:lnTo>
                    <a:pt x="10" y="2"/>
                  </a:lnTo>
                  <a:lnTo>
                    <a:pt x="16" y="0"/>
                  </a:lnTo>
                  <a:lnTo>
                    <a:pt x="16"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7" name="Freeform 28"/>
            <p:cNvSpPr>
              <a:spLocks/>
            </p:cNvSpPr>
            <p:nvPr/>
          </p:nvSpPr>
          <p:spPr bwMode="auto">
            <a:xfrm>
              <a:off x="1310200" y="2281645"/>
              <a:ext cx="35882" cy="35449"/>
            </a:xfrm>
            <a:custGeom>
              <a:avLst/>
              <a:gdLst>
                <a:gd name="T0" fmla="*/ 0 w 243"/>
                <a:gd name="T1" fmla="*/ 230 h 244"/>
                <a:gd name="T2" fmla="*/ 0 w 243"/>
                <a:gd name="T3" fmla="*/ 16 h 244"/>
                <a:gd name="T4" fmla="*/ 0 w 243"/>
                <a:gd name="T5" fmla="*/ 16 h 244"/>
                <a:gd name="T6" fmla="*/ 0 w 243"/>
                <a:gd name="T7" fmla="*/ 10 h 244"/>
                <a:gd name="T8" fmla="*/ 3 w 243"/>
                <a:gd name="T9" fmla="*/ 4 h 244"/>
                <a:gd name="T10" fmla="*/ 7 w 243"/>
                <a:gd name="T11" fmla="*/ 2 h 244"/>
                <a:gd name="T12" fmla="*/ 13 w 243"/>
                <a:gd name="T13" fmla="*/ 0 h 244"/>
                <a:gd name="T14" fmla="*/ 228 w 243"/>
                <a:gd name="T15" fmla="*/ 0 h 244"/>
                <a:gd name="T16" fmla="*/ 228 w 243"/>
                <a:gd name="T17" fmla="*/ 0 h 244"/>
                <a:gd name="T18" fmla="*/ 234 w 243"/>
                <a:gd name="T19" fmla="*/ 2 h 244"/>
                <a:gd name="T20" fmla="*/ 238 w 243"/>
                <a:gd name="T21" fmla="*/ 4 h 244"/>
                <a:gd name="T22" fmla="*/ 241 w 243"/>
                <a:gd name="T23" fmla="*/ 10 h 244"/>
                <a:gd name="T24" fmla="*/ 243 w 243"/>
                <a:gd name="T25" fmla="*/ 16 h 244"/>
                <a:gd name="T26" fmla="*/ 243 w 243"/>
                <a:gd name="T27" fmla="*/ 230 h 244"/>
                <a:gd name="T28" fmla="*/ 243 w 243"/>
                <a:gd name="T29" fmla="*/ 230 h 244"/>
                <a:gd name="T30" fmla="*/ 241 w 243"/>
                <a:gd name="T31" fmla="*/ 236 h 244"/>
                <a:gd name="T32" fmla="*/ 238 w 243"/>
                <a:gd name="T33" fmla="*/ 240 h 244"/>
                <a:gd name="T34" fmla="*/ 234 w 243"/>
                <a:gd name="T35" fmla="*/ 244 h 244"/>
                <a:gd name="T36" fmla="*/ 228 w 243"/>
                <a:gd name="T37" fmla="*/ 244 h 244"/>
                <a:gd name="T38" fmla="*/ 13 w 243"/>
                <a:gd name="T39" fmla="*/ 244 h 244"/>
                <a:gd name="T40" fmla="*/ 13 w 243"/>
                <a:gd name="T41" fmla="*/ 244 h 244"/>
                <a:gd name="T42" fmla="*/ 7 w 243"/>
                <a:gd name="T43" fmla="*/ 244 h 244"/>
                <a:gd name="T44" fmla="*/ 3 w 243"/>
                <a:gd name="T45" fmla="*/ 240 h 244"/>
                <a:gd name="T46" fmla="*/ 0 w 243"/>
                <a:gd name="T47" fmla="*/ 236 h 244"/>
                <a:gd name="T48" fmla="*/ 0 w 243"/>
                <a:gd name="T49" fmla="*/ 230 h 244"/>
                <a:gd name="T50" fmla="*/ 0 w 243"/>
                <a:gd name="T51" fmla="*/ 2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0" y="230"/>
                  </a:moveTo>
                  <a:lnTo>
                    <a:pt x="0" y="16"/>
                  </a:lnTo>
                  <a:lnTo>
                    <a:pt x="0" y="16"/>
                  </a:lnTo>
                  <a:lnTo>
                    <a:pt x="0" y="10"/>
                  </a:lnTo>
                  <a:lnTo>
                    <a:pt x="3" y="4"/>
                  </a:lnTo>
                  <a:lnTo>
                    <a:pt x="7" y="2"/>
                  </a:lnTo>
                  <a:lnTo>
                    <a:pt x="13" y="0"/>
                  </a:lnTo>
                  <a:lnTo>
                    <a:pt x="228" y="0"/>
                  </a:lnTo>
                  <a:lnTo>
                    <a:pt x="228" y="0"/>
                  </a:lnTo>
                  <a:lnTo>
                    <a:pt x="234" y="2"/>
                  </a:lnTo>
                  <a:lnTo>
                    <a:pt x="238" y="4"/>
                  </a:lnTo>
                  <a:lnTo>
                    <a:pt x="241" y="10"/>
                  </a:lnTo>
                  <a:lnTo>
                    <a:pt x="243" y="16"/>
                  </a:lnTo>
                  <a:lnTo>
                    <a:pt x="243" y="230"/>
                  </a:lnTo>
                  <a:lnTo>
                    <a:pt x="243" y="230"/>
                  </a:lnTo>
                  <a:lnTo>
                    <a:pt x="241" y="236"/>
                  </a:lnTo>
                  <a:lnTo>
                    <a:pt x="238" y="240"/>
                  </a:lnTo>
                  <a:lnTo>
                    <a:pt x="234" y="244"/>
                  </a:lnTo>
                  <a:lnTo>
                    <a:pt x="228" y="244"/>
                  </a:lnTo>
                  <a:lnTo>
                    <a:pt x="13" y="244"/>
                  </a:lnTo>
                  <a:lnTo>
                    <a:pt x="13" y="244"/>
                  </a:lnTo>
                  <a:lnTo>
                    <a:pt x="7" y="244"/>
                  </a:lnTo>
                  <a:lnTo>
                    <a:pt x="3" y="240"/>
                  </a:lnTo>
                  <a:lnTo>
                    <a:pt x="0" y="236"/>
                  </a:lnTo>
                  <a:lnTo>
                    <a:pt x="0" y="230"/>
                  </a:lnTo>
                  <a:lnTo>
                    <a:pt x="0" y="23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8" name="Freeform 29"/>
            <p:cNvSpPr>
              <a:spLocks/>
            </p:cNvSpPr>
            <p:nvPr/>
          </p:nvSpPr>
          <p:spPr bwMode="auto">
            <a:xfrm>
              <a:off x="1213778" y="2281645"/>
              <a:ext cx="36030" cy="35449"/>
            </a:xfrm>
            <a:custGeom>
              <a:avLst/>
              <a:gdLst>
                <a:gd name="T0" fmla="*/ 244 w 244"/>
                <a:gd name="T1" fmla="*/ 16 h 244"/>
                <a:gd name="T2" fmla="*/ 244 w 244"/>
                <a:gd name="T3" fmla="*/ 230 h 244"/>
                <a:gd name="T4" fmla="*/ 244 w 244"/>
                <a:gd name="T5" fmla="*/ 230 h 244"/>
                <a:gd name="T6" fmla="*/ 244 w 244"/>
                <a:gd name="T7" fmla="*/ 236 h 244"/>
                <a:gd name="T8" fmla="*/ 240 w 244"/>
                <a:gd name="T9" fmla="*/ 240 h 244"/>
                <a:gd name="T10" fmla="*/ 236 w 244"/>
                <a:gd name="T11" fmla="*/ 244 h 244"/>
                <a:gd name="T12" fmla="*/ 230 w 244"/>
                <a:gd name="T13" fmla="*/ 244 h 244"/>
                <a:gd name="T14" fmla="*/ 16 w 244"/>
                <a:gd name="T15" fmla="*/ 244 h 244"/>
                <a:gd name="T16" fmla="*/ 16 w 244"/>
                <a:gd name="T17" fmla="*/ 244 h 244"/>
                <a:gd name="T18" fmla="*/ 10 w 244"/>
                <a:gd name="T19" fmla="*/ 244 h 244"/>
                <a:gd name="T20" fmla="*/ 6 w 244"/>
                <a:gd name="T21" fmla="*/ 240 h 244"/>
                <a:gd name="T22" fmla="*/ 2 w 244"/>
                <a:gd name="T23" fmla="*/ 236 h 244"/>
                <a:gd name="T24" fmla="*/ 0 w 244"/>
                <a:gd name="T25" fmla="*/ 230 h 244"/>
                <a:gd name="T26" fmla="*/ 0 w 244"/>
                <a:gd name="T27" fmla="*/ 16 h 244"/>
                <a:gd name="T28" fmla="*/ 0 w 244"/>
                <a:gd name="T29" fmla="*/ 16 h 244"/>
                <a:gd name="T30" fmla="*/ 2 w 244"/>
                <a:gd name="T31" fmla="*/ 10 h 244"/>
                <a:gd name="T32" fmla="*/ 6 w 244"/>
                <a:gd name="T33" fmla="*/ 4 h 244"/>
                <a:gd name="T34" fmla="*/ 10 w 244"/>
                <a:gd name="T35" fmla="*/ 2 h 244"/>
                <a:gd name="T36" fmla="*/ 16 w 244"/>
                <a:gd name="T37" fmla="*/ 0 h 244"/>
                <a:gd name="T38" fmla="*/ 230 w 244"/>
                <a:gd name="T39" fmla="*/ 0 h 244"/>
                <a:gd name="T40" fmla="*/ 230 w 244"/>
                <a:gd name="T41" fmla="*/ 0 h 244"/>
                <a:gd name="T42" fmla="*/ 236 w 244"/>
                <a:gd name="T43" fmla="*/ 2 h 244"/>
                <a:gd name="T44" fmla="*/ 240 w 244"/>
                <a:gd name="T45" fmla="*/ 4 h 244"/>
                <a:gd name="T46" fmla="*/ 244 w 244"/>
                <a:gd name="T47" fmla="*/ 10 h 244"/>
                <a:gd name="T48" fmla="*/ 244 w 244"/>
                <a:gd name="T49" fmla="*/ 16 h 244"/>
                <a:gd name="T50" fmla="*/ 244 w 244"/>
                <a:gd name="T51"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44" y="16"/>
                  </a:moveTo>
                  <a:lnTo>
                    <a:pt x="244" y="230"/>
                  </a:lnTo>
                  <a:lnTo>
                    <a:pt x="244" y="230"/>
                  </a:lnTo>
                  <a:lnTo>
                    <a:pt x="244" y="236"/>
                  </a:lnTo>
                  <a:lnTo>
                    <a:pt x="240" y="240"/>
                  </a:lnTo>
                  <a:lnTo>
                    <a:pt x="236" y="244"/>
                  </a:lnTo>
                  <a:lnTo>
                    <a:pt x="230" y="244"/>
                  </a:lnTo>
                  <a:lnTo>
                    <a:pt x="16" y="244"/>
                  </a:lnTo>
                  <a:lnTo>
                    <a:pt x="16" y="244"/>
                  </a:lnTo>
                  <a:lnTo>
                    <a:pt x="10" y="244"/>
                  </a:lnTo>
                  <a:lnTo>
                    <a:pt x="6" y="240"/>
                  </a:lnTo>
                  <a:lnTo>
                    <a:pt x="2" y="236"/>
                  </a:lnTo>
                  <a:lnTo>
                    <a:pt x="0" y="230"/>
                  </a:lnTo>
                  <a:lnTo>
                    <a:pt x="0" y="16"/>
                  </a:lnTo>
                  <a:lnTo>
                    <a:pt x="0" y="16"/>
                  </a:lnTo>
                  <a:lnTo>
                    <a:pt x="2" y="10"/>
                  </a:lnTo>
                  <a:lnTo>
                    <a:pt x="6" y="4"/>
                  </a:lnTo>
                  <a:lnTo>
                    <a:pt x="10" y="2"/>
                  </a:lnTo>
                  <a:lnTo>
                    <a:pt x="16" y="0"/>
                  </a:lnTo>
                  <a:lnTo>
                    <a:pt x="230" y="0"/>
                  </a:lnTo>
                  <a:lnTo>
                    <a:pt x="230" y="0"/>
                  </a:lnTo>
                  <a:lnTo>
                    <a:pt x="236" y="2"/>
                  </a:lnTo>
                  <a:lnTo>
                    <a:pt x="240" y="4"/>
                  </a:lnTo>
                  <a:lnTo>
                    <a:pt x="244" y="10"/>
                  </a:lnTo>
                  <a:lnTo>
                    <a:pt x="244" y="16"/>
                  </a:lnTo>
                  <a:lnTo>
                    <a:pt x="244" y="16"/>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79" name="Freeform 30"/>
            <p:cNvSpPr>
              <a:spLocks/>
            </p:cNvSpPr>
            <p:nvPr/>
          </p:nvSpPr>
          <p:spPr bwMode="auto">
            <a:xfrm>
              <a:off x="1358486" y="2243726"/>
              <a:ext cx="36030" cy="35304"/>
            </a:xfrm>
            <a:custGeom>
              <a:avLst/>
              <a:gdLst>
                <a:gd name="T0" fmla="*/ 228 w 244"/>
                <a:gd name="T1" fmla="*/ 243 h 243"/>
                <a:gd name="T2" fmla="*/ 16 w 244"/>
                <a:gd name="T3" fmla="*/ 243 h 243"/>
                <a:gd name="T4" fmla="*/ 16 w 244"/>
                <a:gd name="T5" fmla="*/ 243 h 243"/>
                <a:gd name="T6" fmla="*/ 10 w 244"/>
                <a:gd name="T7" fmla="*/ 243 h 243"/>
                <a:gd name="T8" fmla="*/ 4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4 w 244"/>
                <a:gd name="T21" fmla="*/ 5 h 243"/>
                <a:gd name="T22" fmla="*/ 10 w 244"/>
                <a:gd name="T23" fmla="*/ 2 h 243"/>
                <a:gd name="T24" fmla="*/ 16 w 244"/>
                <a:gd name="T25" fmla="*/ 0 h 243"/>
                <a:gd name="T26" fmla="*/ 228 w 244"/>
                <a:gd name="T27" fmla="*/ 0 h 243"/>
                <a:gd name="T28" fmla="*/ 228 w 244"/>
                <a:gd name="T29" fmla="*/ 0 h 243"/>
                <a:gd name="T30" fmla="*/ 234 w 244"/>
                <a:gd name="T31" fmla="*/ 2 h 243"/>
                <a:gd name="T32" fmla="*/ 240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40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6" y="243"/>
                  </a:lnTo>
                  <a:lnTo>
                    <a:pt x="16" y="243"/>
                  </a:lnTo>
                  <a:lnTo>
                    <a:pt x="10" y="243"/>
                  </a:lnTo>
                  <a:lnTo>
                    <a:pt x="4" y="239"/>
                  </a:lnTo>
                  <a:lnTo>
                    <a:pt x="2" y="235"/>
                  </a:lnTo>
                  <a:lnTo>
                    <a:pt x="0" y="230"/>
                  </a:lnTo>
                  <a:lnTo>
                    <a:pt x="0" y="15"/>
                  </a:lnTo>
                  <a:lnTo>
                    <a:pt x="0" y="15"/>
                  </a:lnTo>
                  <a:lnTo>
                    <a:pt x="2" y="9"/>
                  </a:lnTo>
                  <a:lnTo>
                    <a:pt x="4" y="5"/>
                  </a:lnTo>
                  <a:lnTo>
                    <a:pt x="10" y="2"/>
                  </a:lnTo>
                  <a:lnTo>
                    <a:pt x="16" y="0"/>
                  </a:lnTo>
                  <a:lnTo>
                    <a:pt x="228" y="0"/>
                  </a:lnTo>
                  <a:lnTo>
                    <a:pt x="228" y="0"/>
                  </a:lnTo>
                  <a:lnTo>
                    <a:pt x="234" y="2"/>
                  </a:lnTo>
                  <a:lnTo>
                    <a:pt x="240" y="5"/>
                  </a:lnTo>
                  <a:lnTo>
                    <a:pt x="242" y="9"/>
                  </a:lnTo>
                  <a:lnTo>
                    <a:pt x="244" y="15"/>
                  </a:lnTo>
                  <a:lnTo>
                    <a:pt x="244" y="230"/>
                  </a:lnTo>
                  <a:lnTo>
                    <a:pt x="244" y="230"/>
                  </a:lnTo>
                  <a:lnTo>
                    <a:pt x="242" y="235"/>
                  </a:lnTo>
                  <a:lnTo>
                    <a:pt x="240"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80" name="Freeform 31"/>
            <p:cNvSpPr>
              <a:spLocks/>
            </p:cNvSpPr>
            <p:nvPr/>
          </p:nvSpPr>
          <p:spPr bwMode="auto">
            <a:xfrm>
              <a:off x="1449593" y="2243726"/>
              <a:ext cx="36030" cy="35304"/>
            </a:xfrm>
            <a:custGeom>
              <a:avLst/>
              <a:gdLst>
                <a:gd name="T0" fmla="*/ 228 w 244"/>
                <a:gd name="T1" fmla="*/ 243 h 243"/>
                <a:gd name="T2" fmla="*/ 13 w 244"/>
                <a:gd name="T3" fmla="*/ 243 h 243"/>
                <a:gd name="T4" fmla="*/ 13 w 244"/>
                <a:gd name="T5" fmla="*/ 243 h 243"/>
                <a:gd name="T6" fmla="*/ 8 w 244"/>
                <a:gd name="T7" fmla="*/ 243 h 243"/>
                <a:gd name="T8" fmla="*/ 4 w 244"/>
                <a:gd name="T9" fmla="*/ 239 h 243"/>
                <a:gd name="T10" fmla="*/ 0 w 244"/>
                <a:gd name="T11" fmla="*/ 235 h 243"/>
                <a:gd name="T12" fmla="*/ 0 w 244"/>
                <a:gd name="T13" fmla="*/ 230 h 243"/>
                <a:gd name="T14" fmla="*/ 0 w 244"/>
                <a:gd name="T15" fmla="*/ 15 h 243"/>
                <a:gd name="T16" fmla="*/ 0 w 244"/>
                <a:gd name="T17" fmla="*/ 15 h 243"/>
                <a:gd name="T18" fmla="*/ 0 w 244"/>
                <a:gd name="T19" fmla="*/ 9 h 243"/>
                <a:gd name="T20" fmla="*/ 4 w 244"/>
                <a:gd name="T21" fmla="*/ 5 h 243"/>
                <a:gd name="T22" fmla="*/ 8 w 244"/>
                <a:gd name="T23" fmla="*/ 2 h 243"/>
                <a:gd name="T24" fmla="*/ 13 w 244"/>
                <a:gd name="T25" fmla="*/ 0 h 243"/>
                <a:gd name="T26" fmla="*/ 228 w 244"/>
                <a:gd name="T27" fmla="*/ 0 h 243"/>
                <a:gd name="T28" fmla="*/ 228 w 244"/>
                <a:gd name="T29" fmla="*/ 0 h 243"/>
                <a:gd name="T30" fmla="*/ 234 w 244"/>
                <a:gd name="T31" fmla="*/ 2 h 243"/>
                <a:gd name="T32" fmla="*/ 238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38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3" y="243"/>
                  </a:lnTo>
                  <a:lnTo>
                    <a:pt x="13" y="243"/>
                  </a:lnTo>
                  <a:lnTo>
                    <a:pt x="8" y="243"/>
                  </a:lnTo>
                  <a:lnTo>
                    <a:pt x="4" y="239"/>
                  </a:lnTo>
                  <a:lnTo>
                    <a:pt x="0" y="235"/>
                  </a:lnTo>
                  <a:lnTo>
                    <a:pt x="0" y="230"/>
                  </a:lnTo>
                  <a:lnTo>
                    <a:pt x="0" y="15"/>
                  </a:lnTo>
                  <a:lnTo>
                    <a:pt x="0" y="15"/>
                  </a:lnTo>
                  <a:lnTo>
                    <a:pt x="0" y="9"/>
                  </a:lnTo>
                  <a:lnTo>
                    <a:pt x="4" y="5"/>
                  </a:lnTo>
                  <a:lnTo>
                    <a:pt x="8" y="2"/>
                  </a:lnTo>
                  <a:lnTo>
                    <a:pt x="13" y="0"/>
                  </a:lnTo>
                  <a:lnTo>
                    <a:pt x="228" y="0"/>
                  </a:lnTo>
                  <a:lnTo>
                    <a:pt x="228" y="0"/>
                  </a:lnTo>
                  <a:lnTo>
                    <a:pt x="234" y="2"/>
                  </a:lnTo>
                  <a:lnTo>
                    <a:pt x="238" y="5"/>
                  </a:lnTo>
                  <a:lnTo>
                    <a:pt x="242" y="9"/>
                  </a:lnTo>
                  <a:lnTo>
                    <a:pt x="244" y="15"/>
                  </a:lnTo>
                  <a:lnTo>
                    <a:pt x="244" y="230"/>
                  </a:lnTo>
                  <a:lnTo>
                    <a:pt x="244" y="230"/>
                  </a:lnTo>
                  <a:lnTo>
                    <a:pt x="242" y="235"/>
                  </a:lnTo>
                  <a:lnTo>
                    <a:pt x="238"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81" name="Freeform 32"/>
            <p:cNvSpPr>
              <a:spLocks/>
            </p:cNvSpPr>
            <p:nvPr/>
          </p:nvSpPr>
          <p:spPr bwMode="auto">
            <a:xfrm>
              <a:off x="1497583" y="2243726"/>
              <a:ext cx="36030" cy="35304"/>
            </a:xfrm>
            <a:custGeom>
              <a:avLst/>
              <a:gdLst>
                <a:gd name="T0" fmla="*/ 228 w 244"/>
                <a:gd name="T1" fmla="*/ 243 h 243"/>
                <a:gd name="T2" fmla="*/ 14 w 244"/>
                <a:gd name="T3" fmla="*/ 243 h 243"/>
                <a:gd name="T4" fmla="*/ 14 w 244"/>
                <a:gd name="T5" fmla="*/ 243 h 243"/>
                <a:gd name="T6" fmla="*/ 8 w 244"/>
                <a:gd name="T7" fmla="*/ 243 h 243"/>
                <a:gd name="T8" fmla="*/ 4 w 244"/>
                <a:gd name="T9" fmla="*/ 239 h 243"/>
                <a:gd name="T10" fmla="*/ 0 w 244"/>
                <a:gd name="T11" fmla="*/ 235 h 243"/>
                <a:gd name="T12" fmla="*/ 0 w 244"/>
                <a:gd name="T13" fmla="*/ 230 h 243"/>
                <a:gd name="T14" fmla="*/ 0 w 244"/>
                <a:gd name="T15" fmla="*/ 15 h 243"/>
                <a:gd name="T16" fmla="*/ 0 w 244"/>
                <a:gd name="T17" fmla="*/ 15 h 243"/>
                <a:gd name="T18" fmla="*/ 0 w 244"/>
                <a:gd name="T19" fmla="*/ 9 h 243"/>
                <a:gd name="T20" fmla="*/ 4 w 244"/>
                <a:gd name="T21" fmla="*/ 5 h 243"/>
                <a:gd name="T22" fmla="*/ 8 w 244"/>
                <a:gd name="T23" fmla="*/ 2 h 243"/>
                <a:gd name="T24" fmla="*/ 14 w 244"/>
                <a:gd name="T25" fmla="*/ 0 h 243"/>
                <a:gd name="T26" fmla="*/ 228 w 244"/>
                <a:gd name="T27" fmla="*/ 0 h 243"/>
                <a:gd name="T28" fmla="*/ 228 w 244"/>
                <a:gd name="T29" fmla="*/ 0 h 243"/>
                <a:gd name="T30" fmla="*/ 234 w 244"/>
                <a:gd name="T31" fmla="*/ 2 h 243"/>
                <a:gd name="T32" fmla="*/ 240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40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4" y="243"/>
                  </a:lnTo>
                  <a:lnTo>
                    <a:pt x="14" y="243"/>
                  </a:lnTo>
                  <a:lnTo>
                    <a:pt x="8" y="243"/>
                  </a:lnTo>
                  <a:lnTo>
                    <a:pt x="4" y="239"/>
                  </a:lnTo>
                  <a:lnTo>
                    <a:pt x="0" y="235"/>
                  </a:lnTo>
                  <a:lnTo>
                    <a:pt x="0" y="230"/>
                  </a:lnTo>
                  <a:lnTo>
                    <a:pt x="0" y="15"/>
                  </a:lnTo>
                  <a:lnTo>
                    <a:pt x="0" y="15"/>
                  </a:lnTo>
                  <a:lnTo>
                    <a:pt x="0" y="9"/>
                  </a:lnTo>
                  <a:lnTo>
                    <a:pt x="4" y="5"/>
                  </a:lnTo>
                  <a:lnTo>
                    <a:pt x="8" y="2"/>
                  </a:lnTo>
                  <a:lnTo>
                    <a:pt x="14" y="0"/>
                  </a:lnTo>
                  <a:lnTo>
                    <a:pt x="228" y="0"/>
                  </a:lnTo>
                  <a:lnTo>
                    <a:pt x="228" y="0"/>
                  </a:lnTo>
                  <a:lnTo>
                    <a:pt x="234" y="2"/>
                  </a:lnTo>
                  <a:lnTo>
                    <a:pt x="240" y="5"/>
                  </a:lnTo>
                  <a:lnTo>
                    <a:pt x="242" y="9"/>
                  </a:lnTo>
                  <a:lnTo>
                    <a:pt x="244" y="15"/>
                  </a:lnTo>
                  <a:lnTo>
                    <a:pt x="244" y="230"/>
                  </a:lnTo>
                  <a:lnTo>
                    <a:pt x="244" y="230"/>
                  </a:lnTo>
                  <a:lnTo>
                    <a:pt x="242" y="235"/>
                  </a:lnTo>
                  <a:lnTo>
                    <a:pt x="240"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82" name="Freeform 33"/>
            <p:cNvSpPr>
              <a:spLocks/>
            </p:cNvSpPr>
            <p:nvPr/>
          </p:nvSpPr>
          <p:spPr bwMode="auto">
            <a:xfrm>
              <a:off x="1449593" y="2282226"/>
              <a:ext cx="36030" cy="35449"/>
            </a:xfrm>
            <a:custGeom>
              <a:avLst/>
              <a:gdLst>
                <a:gd name="T0" fmla="*/ 228 w 244"/>
                <a:gd name="T1" fmla="*/ 244 h 244"/>
                <a:gd name="T2" fmla="*/ 13 w 244"/>
                <a:gd name="T3" fmla="*/ 244 h 244"/>
                <a:gd name="T4" fmla="*/ 13 w 244"/>
                <a:gd name="T5" fmla="*/ 244 h 244"/>
                <a:gd name="T6" fmla="*/ 8 w 244"/>
                <a:gd name="T7" fmla="*/ 242 h 244"/>
                <a:gd name="T8" fmla="*/ 4 w 244"/>
                <a:gd name="T9" fmla="*/ 240 h 244"/>
                <a:gd name="T10" fmla="*/ 0 w 244"/>
                <a:gd name="T11" fmla="*/ 234 h 244"/>
                <a:gd name="T12" fmla="*/ 0 w 244"/>
                <a:gd name="T13" fmla="*/ 228 h 244"/>
                <a:gd name="T14" fmla="*/ 0 w 244"/>
                <a:gd name="T15" fmla="*/ 14 h 244"/>
                <a:gd name="T16" fmla="*/ 0 w 244"/>
                <a:gd name="T17" fmla="*/ 14 h 244"/>
                <a:gd name="T18" fmla="*/ 0 w 244"/>
                <a:gd name="T19" fmla="*/ 8 h 244"/>
                <a:gd name="T20" fmla="*/ 4 w 244"/>
                <a:gd name="T21" fmla="*/ 4 h 244"/>
                <a:gd name="T22" fmla="*/ 8 w 244"/>
                <a:gd name="T23" fmla="*/ 0 h 244"/>
                <a:gd name="T24" fmla="*/ 13 w 244"/>
                <a:gd name="T25" fmla="*/ 0 h 244"/>
                <a:gd name="T26" fmla="*/ 228 w 244"/>
                <a:gd name="T27" fmla="*/ 0 h 244"/>
                <a:gd name="T28" fmla="*/ 228 w 244"/>
                <a:gd name="T29" fmla="*/ 0 h 244"/>
                <a:gd name="T30" fmla="*/ 234 w 244"/>
                <a:gd name="T31" fmla="*/ 0 h 244"/>
                <a:gd name="T32" fmla="*/ 238 w 244"/>
                <a:gd name="T33" fmla="*/ 4 h 244"/>
                <a:gd name="T34" fmla="*/ 242 w 244"/>
                <a:gd name="T35" fmla="*/ 8 h 244"/>
                <a:gd name="T36" fmla="*/ 244 w 244"/>
                <a:gd name="T37" fmla="*/ 14 h 244"/>
                <a:gd name="T38" fmla="*/ 244 w 244"/>
                <a:gd name="T39" fmla="*/ 228 h 244"/>
                <a:gd name="T40" fmla="*/ 244 w 244"/>
                <a:gd name="T41" fmla="*/ 228 h 244"/>
                <a:gd name="T42" fmla="*/ 242 w 244"/>
                <a:gd name="T43" fmla="*/ 234 h 244"/>
                <a:gd name="T44" fmla="*/ 238 w 244"/>
                <a:gd name="T45" fmla="*/ 240 h 244"/>
                <a:gd name="T46" fmla="*/ 234 w 244"/>
                <a:gd name="T47" fmla="*/ 242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3" y="244"/>
                  </a:lnTo>
                  <a:lnTo>
                    <a:pt x="13" y="244"/>
                  </a:lnTo>
                  <a:lnTo>
                    <a:pt x="8" y="242"/>
                  </a:lnTo>
                  <a:lnTo>
                    <a:pt x="4" y="240"/>
                  </a:lnTo>
                  <a:lnTo>
                    <a:pt x="0" y="234"/>
                  </a:lnTo>
                  <a:lnTo>
                    <a:pt x="0" y="228"/>
                  </a:lnTo>
                  <a:lnTo>
                    <a:pt x="0" y="14"/>
                  </a:lnTo>
                  <a:lnTo>
                    <a:pt x="0" y="14"/>
                  </a:lnTo>
                  <a:lnTo>
                    <a:pt x="0" y="8"/>
                  </a:lnTo>
                  <a:lnTo>
                    <a:pt x="4" y="4"/>
                  </a:lnTo>
                  <a:lnTo>
                    <a:pt x="8" y="0"/>
                  </a:lnTo>
                  <a:lnTo>
                    <a:pt x="13" y="0"/>
                  </a:lnTo>
                  <a:lnTo>
                    <a:pt x="228" y="0"/>
                  </a:lnTo>
                  <a:lnTo>
                    <a:pt x="228" y="0"/>
                  </a:lnTo>
                  <a:lnTo>
                    <a:pt x="234" y="0"/>
                  </a:lnTo>
                  <a:lnTo>
                    <a:pt x="238" y="4"/>
                  </a:lnTo>
                  <a:lnTo>
                    <a:pt x="242" y="8"/>
                  </a:lnTo>
                  <a:lnTo>
                    <a:pt x="244" y="14"/>
                  </a:lnTo>
                  <a:lnTo>
                    <a:pt x="244" y="228"/>
                  </a:lnTo>
                  <a:lnTo>
                    <a:pt x="244" y="228"/>
                  </a:lnTo>
                  <a:lnTo>
                    <a:pt x="242" y="234"/>
                  </a:lnTo>
                  <a:lnTo>
                    <a:pt x="238" y="240"/>
                  </a:lnTo>
                  <a:lnTo>
                    <a:pt x="234" y="242"/>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83" name="Freeform 34"/>
            <p:cNvSpPr>
              <a:spLocks/>
            </p:cNvSpPr>
            <p:nvPr/>
          </p:nvSpPr>
          <p:spPr bwMode="auto">
            <a:xfrm>
              <a:off x="1449593" y="2320289"/>
              <a:ext cx="36030" cy="35449"/>
            </a:xfrm>
            <a:custGeom>
              <a:avLst/>
              <a:gdLst>
                <a:gd name="T0" fmla="*/ 228 w 244"/>
                <a:gd name="T1" fmla="*/ 244 h 244"/>
                <a:gd name="T2" fmla="*/ 13 w 244"/>
                <a:gd name="T3" fmla="*/ 244 h 244"/>
                <a:gd name="T4" fmla="*/ 13 w 244"/>
                <a:gd name="T5" fmla="*/ 244 h 244"/>
                <a:gd name="T6" fmla="*/ 8 w 244"/>
                <a:gd name="T7" fmla="*/ 244 h 244"/>
                <a:gd name="T8" fmla="*/ 4 w 244"/>
                <a:gd name="T9" fmla="*/ 240 h 244"/>
                <a:gd name="T10" fmla="*/ 0 w 244"/>
                <a:gd name="T11" fmla="*/ 236 h 244"/>
                <a:gd name="T12" fmla="*/ 0 w 244"/>
                <a:gd name="T13" fmla="*/ 230 h 244"/>
                <a:gd name="T14" fmla="*/ 0 w 244"/>
                <a:gd name="T15" fmla="*/ 16 h 244"/>
                <a:gd name="T16" fmla="*/ 0 w 244"/>
                <a:gd name="T17" fmla="*/ 16 h 244"/>
                <a:gd name="T18" fmla="*/ 0 w 244"/>
                <a:gd name="T19" fmla="*/ 10 h 244"/>
                <a:gd name="T20" fmla="*/ 4 w 244"/>
                <a:gd name="T21" fmla="*/ 4 h 244"/>
                <a:gd name="T22" fmla="*/ 8 w 244"/>
                <a:gd name="T23" fmla="*/ 2 h 244"/>
                <a:gd name="T24" fmla="*/ 13 w 244"/>
                <a:gd name="T25" fmla="*/ 0 h 244"/>
                <a:gd name="T26" fmla="*/ 228 w 244"/>
                <a:gd name="T27" fmla="*/ 0 h 244"/>
                <a:gd name="T28" fmla="*/ 228 w 244"/>
                <a:gd name="T29" fmla="*/ 0 h 244"/>
                <a:gd name="T30" fmla="*/ 234 w 244"/>
                <a:gd name="T31" fmla="*/ 2 h 244"/>
                <a:gd name="T32" fmla="*/ 238 w 244"/>
                <a:gd name="T33" fmla="*/ 4 h 244"/>
                <a:gd name="T34" fmla="*/ 242 w 244"/>
                <a:gd name="T35" fmla="*/ 10 h 244"/>
                <a:gd name="T36" fmla="*/ 244 w 244"/>
                <a:gd name="T37" fmla="*/ 16 h 244"/>
                <a:gd name="T38" fmla="*/ 244 w 244"/>
                <a:gd name="T39" fmla="*/ 230 h 244"/>
                <a:gd name="T40" fmla="*/ 244 w 244"/>
                <a:gd name="T41" fmla="*/ 230 h 244"/>
                <a:gd name="T42" fmla="*/ 242 w 244"/>
                <a:gd name="T43" fmla="*/ 236 h 244"/>
                <a:gd name="T44" fmla="*/ 238 w 244"/>
                <a:gd name="T45" fmla="*/ 240 h 244"/>
                <a:gd name="T46" fmla="*/ 234 w 244"/>
                <a:gd name="T47" fmla="*/ 244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3" y="244"/>
                  </a:lnTo>
                  <a:lnTo>
                    <a:pt x="13" y="244"/>
                  </a:lnTo>
                  <a:lnTo>
                    <a:pt x="8" y="244"/>
                  </a:lnTo>
                  <a:lnTo>
                    <a:pt x="4" y="240"/>
                  </a:lnTo>
                  <a:lnTo>
                    <a:pt x="0" y="236"/>
                  </a:lnTo>
                  <a:lnTo>
                    <a:pt x="0" y="230"/>
                  </a:lnTo>
                  <a:lnTo>
                    <a:pt x="0" y="16"/>
                  </a:lnTo>
                  <a:lnTo>
                    <a:pt x="0" y="16"/>
                  </a:lnTo>
                  <a:lnTo>
                    <a:pt x="0" y="10"/>
                  </a:lnTo>
                  <a:lnTo>
                    <a:pt x="4" y="4"/>
                  </a:lnTo>
                  <a:lnTo>
                    <a:pt x="8" y="2"/>
                  </a:lnTo>
                  <a:lnTo>
                    <a:pt x="13" y="0"/>
                  </a:lnTo>
                  <a:lnTo>
                    <a:pt x="228" y="0"/>
                  </a:lnTo>
                  <a:lnTo>
                    <a:pt x="228" y="0"/>
                  </a:lnTo>
                  <a:lnTo>
                    <a:pt x="234" y="2"/>
                  </a:lnTo>
                  <a:lnTo>
                    <a:pt x="238" y="4"/>
                  </a:lnTo>
                  <a:lnTo>
                    <a:pt x="242" y="10"/>
                  </a:lnTo>
                  <a:lnTo>
                    <a:pt x="244" y="16"/>
                  </a:lnTo>
                  <a:lnTo>
                    <a:pt x="244" y="230"/>
                  </a:lnTo>
                  <a:lnTo>
                    <a:pt x="244" y="230"/>
                  </a:lnTo>
                  <a:lnTo>
                    <a:pt x="242" y="236"/>
                  </a:lnTo>
                  <a:lnTo>
                    <a:pt x="238" y="240"/>
                  </a:lnTo>
                  <a:lnTo>
                    <a:pt x="234" y="244"/>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84" name="Freeform 35"/>
            <p:cNvSpPr>
              <a:spLocks/>
            </p:cNvSpPr>
            <p:nvPr/>
          </p:nvSpPr>
          <p:spPr bwMode="auto">
            <a:xfrm>
              <a:off x="1497583" y="2282226"/>
              <a:ext cx="36030" cy="35449"/>
            </a:xfrm>
            <a:custGeom>
              <a:avLst/>
              <a:gdLst>
                <a:gd name="T0" fmla="*/ 228 w 244"/>
                <a:gd name="T1" fmla="*/ 244 h 244"/>
                <a:gd name="T2" fmla="*/ 14 w 244"/>
                <a:gd name="T3" fmla="*/ 244 h 244"/>
                <a:gd name="T4" fmla="*/ 14 w 244"/>
                <a:gd name="T5" fmla="*/ 244 h 244"/>
                <a:gd name="T6" fmla="*/ 8 w 244"/>
                <a:gd name="T7" fmla="*/ 242 h 244"/>
                <a:gd name="T8" fmla="*/ 4 w 244"/>
                <a:gd name="T9" fmla="*/ 240 h 244"/>
                <a:gd name="T10" fmla="*/ 0 w 244"/>
                <a:gd name="T11" fmla="*/ 234 h 244"/>
                <a:gd name="T12" fmla="*/ 0 w 244"/>
                <a:gd name="T13" fmla="*/ 228 h 244"/>
                <a:gd name="T14" fmla="*/ 0 w 244"/>
                <a:gd name="T15" fmla="*/ 14 h 244"/>
                <a:gd name="T16" fmla="*/ 0 w 244"/>
                <a:gd name="T17" fmla="*/ 14 h 244"/>
                <a:gd name="T18" fmla="*/ 0 w 244"/>
                <a:gd name="T19" fmla="*/ 8 h 244"/>
                <a:gd name="T20" fmla="*/ 4 w 244"/>
                <a:gd name="T21" fmla="*/ 4 h 244"/>
                <a:gd name="T22" fmla="*/ 8 w 244"/>
                <a:gd name="T23" fmla="*/ 0 h 244"/>
                <a:gd name="T24" fmla="*/ 14 w 244"/>
                <a:gd name="T25" fmla="*/ 0 h 244"/>
                <a:gd name="T26" fmla="*/ 228 w 244"/>
                <a:gd name="T27" fmla="*/ 0 h 244"/>
                <a:gd name="T28" fmla="*/ 228 w 244"/>
                <a:gd name="T29" fmla="*/ 0 h 244"/>
                <a:gd name="T30" fmla="*/ 234 w 244"/>
                <a:gd name="T31" fmla="*/ 0 h 244"/>
                <a:gd name="T32" fmla="*/ 240 w 244"/>
                <a:gd name="T33" fmla="*/ 4 h 244"/>
                <a:gd name="T34" fmla="*/ 242 w 244"/>
                <a:gd name="T35" fmla="*/ 8 h 244"/>
                <a:gd name="T36" fmla="*/ 244 w 244"/>
                <a:gd name="T37" fmla="*/ 14 h 244"/>
                <a:gd name="T38" fmla="*/ 244 w 244"/>
                <a:gd name="T39" fmla="*/ 228 h 244"/>
                <a:gd name="T40" fmla="*/ 244 w 244"/>
                <a:gd name="T41" fmla="*/ 228 h 244"/>
                <a:gd name="T42" fmla="*/ 242 w 244"/>
                <a:gd name="T43" fmla="*/ 234 h 244"/>
                <a:gd name="T44" fmla="*/ 240 w 244"/>
                <a:gd name="T45" fmla="*/ 240 h 244"/>
                <a:gd name="T46" fmla="*/ 234 w 244"/>
                <a:gd name="T47" fmla="*/ 242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4" y="244"/>
                  </a:lnTo>
                  <a:lnTo>
                    <a:pt x="14" y="244"/>
                  </a:lnTo>
                  <a:lnTo>
                    <a:pt x="8" y="242"/>
                  </a:lnTo>
                  <a:lnTo>
                    <a:pt x="4" y="240"/>
                  </a:lnTo>
                  <a:lnTo>
                    <a:pt x="0" y="234"/>
                  </a:lnTo>
                  <a:lnTo>
                    <a:pt x="0" y="228"/>
                  </a:lnTo>
                  <a:lnTo>
                    <a:pt x="0" y="14"/>
                  </a:lnTo>
                  <a:lnTo>
                    <a:pt x="0" y="14"/>
                  </a:lnTo>
                  <a:lnTo>
                    <a:pt x="0" y="8"/>
                  </a:lnTo>
                  <a:lnTo>
                    <a:pt x="4" y="4"/>
                  </a:lnTo>
                  <a:lnTo>
                    <a:pt x="8" y="0"/>
                  </a:lnTo>
                  <a:lnTo>
                    <a:pt x="14" y="0"/>
                  </a:lnTo>
                  <a:lnTo>
                    <a:pt x="228" y="0"/>
                  </a:lnTo>
                  <a:lnTo>
                    <a:pt x="228" y="0"/>
                  </a:lnTo>
                  <a:lnTo>
                    <a:pt x="234" y="0"/>
                  </a:lnTo>
                  <a:lnTo>
                    <a:pt x="240" y="4"/>
                  </a:lnTo>
                  <a:lnTo>
                    <a:pt x="242" y="8"/>
                  </a:lnTo>
                  <a:lnTo>
                    <a:pt x="244" y="14"/>
                  </a:lnTo>
                  <a:lnTo>
                    <a:pt x="244" y="228"/>
                  </a:lnTo>
                  <a:lnTo>
                    <a:pt x="244" y="228"/>
                  </a:lnTo>
                  <a:lnTo>
                    <a:pt x="242" y="234"/>
                  </a:lnTo>
                  <a:lnTo>
                    <a:pt x="240" y="240"/>
                  </a:lnTo>
                  <a:lnTo>
                    <a:pt x="234" y="242"/>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85" name="Rectangle 45"/>
            <p:cNvSpPr>
              <a:spLocks noChangeArrowheads="1"/>
            </p:cNvSpPr>
            <p:nvPr/>
          </p:nvSpPr>
          <p:spPr bwMode="auto">
            <a:xfrm>
              <a:off x="1497583" y="2322033"/>
              <a:ext cx="36030" cy="33706"/>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86" name="Rectangle 52"/>
            <p:cNvSpPr>
              <a:spLocks noChangeArrowheads="1"/>
            </p:cNvSpPr>
            <p:nvPr/>
          </p:nvSpPr>
          <p:spPr bwMode="auto">
            <a:xfrm>
              <a:off x="1139061" y="2023043"/>
              <a:ext cx="280556" cy="203964"/>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87" name="Rectangle 89"/>
            <p:cNvSpPr>
              <a:spLocks noChangeArrowheads="1"/>
            </p:cNvSpPr>
            <p:nvPr/>
          </p:nvSpPr>
          <p:spPr bwMode="auto">
            <a:xfrm>
              <a:off x="1428708" y="2023043"/>
              <a:ext cx="117198" cy="203395"/>
            </a:xfrm>
            <a:prstGeom prst="rect">
              <a:avLst/>
            </a:prstGeom>
            <a:noFill/>
            <a:ln w="381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88" name="Line 95"/>
            <p:cNvSpPr>
              <a:spLocks noChangeShapeType="1"/>
            </p:cNvSpPr>
            <p:nvPr/>
          </p:nvSpPr>
          <p:spPr bwMode="auto">
            <a:xfrm>
              <a:off x="1444192" y="2042558"/>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89" name="Line 95"/>
            <p:cNvSpPr>
              <a:spLocks noChangeShapeType="1"/>
            </p:cNvSpPr>
            <p:nvPr/>
          </p:nvSpPr>
          <p:spPr bwMode="auto">
            <a:xfrm>
              <a:off x="1444192" y="2072724"/>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90" name="Line 95"/>
            <p:cNvSpPr>
              <a:spLocks noChangeShapeType="1"/>
            </p:cNvSpPr>
            <p:nvPr/>
          </p:nvSpPr>
          <p:spPr bwMode="auto">
            <a:xfrm>
              <a:off x="1444192" y="2099117"/>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91" name="Line 95"/>
            <p:cNvSpPr>
              <a:spLocks noChangeShapeType="1"/>
            </p:cNvSpPr>
            <p:nvPr/>
          </p:nvSpPr>
          <p:spPr bwMode="auto">
            <a:xfrm>
              <a:off x="1444192" y="2125976"/>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92" name="Line 95"/>
            <p:cNvSpPr>
              <a:spLocks noChangeShapeType="1"/>
            </p:cNvSpPr>
            <p:nvPr/>
          </p:nvSpPr>
          <p:spPr bwMode="auto">
            <a:xfrm>
              <a:off x="1444192" y="2153070"/>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grpSp>
      <p:cxnSp>
        <p:nvCxnSpPr>
          <p:cNvPr id="493" name="Straight Connector 492"/>
          <p:cNvCxnSpPr>
            <a:stCxn id="495" idx="0"/>
          </p:cNvCxnSpPr>
          <p:nvPr/>
        </p:nvCxnSpPr>
        <p:spPr>
          <a:xfrm flipV="1">
            <a:off x="9173848" y="4774824"/>
            <a:ext cx="112" cy="21861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a:off x="8970161" y="4989866"/>
            <a:ext cx="411002" cy="393590"/>
            <a:chOff x="1031857" y="1946568"/>
            <a:chExt cx="551884" cy="528504"/>
          </a:xfrm>
        </p:grpSpPr>
        <p:sp>
          <p:nvSpPr>
            <p:cNvPr id="495" name="Rectangle 84"/>
            <p:cNvSpPr>
              <a:spLocks noChangeArrowheads="1"/>
            </p:cNvSpPr>
            <p:nvPr/>
          </p:nvSpPr>
          <p:spPr bwMode="auto">
            <a:xfrm>
              <a:off x="1031857" y="1951362"/>
              <a:ext cx="547011" cy="518916"/>
            </a:xfrm>
            <a:prstGeom prst="rect">
              <a:avLst/>
            </a:prstGeom>
            <a:solidFill>
              <a:srgbClr val="FFFFFF"/>
            </a:solidFill>
            <a:ln w="1016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96" name="AutoShape 82"/>
            <p:cNvSpPr>
              <a:spLocks noChangeAspect="1" noChangeArrowheads="1" noTextEdit="1"/>
            </p:cNvSpPr>
            <p:nvPr/>
          </p:nvSpPr>
          <p:spPr bwMode="auto">
            <a:xfrm>
              <a:off x="1031857" y="1946568"/>
              <a:ext cx="551884" cy="52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497" name="Freeform 37"/>
            <p:cNvSpPr>
              <a:spLocks noEditPoints="1"/>
            </p:cNvSpPr>
            <p:nvPr/>
          </p:nvSpPr>
          <p:spPr bwMode="auto">
            <a:xfrm>
              <a:off x="1042307" y="1959607"/>
              <a:ext cx="55735" cy="21458"/>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98" name="Rectangle 10"/>
            <p:cNvSpPr>
              <a:spLocks noChangeArrowheads="1"/>
            </p:cNvSpPr>
            <p:nvPr/>
          </p:nvSpPr>
          <p:spPr bwMode="auto">
            <a:xfrm>
              <a:off x="1044263" y="1996112"/>
              <a:ext cx="514156" cy="368198"/>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499" name="Freeform 14"/>
            <p:cNvSpPr>
              <a:spLocks/>
            </p:cNvSpPr>
            <p:nvPr/>
          </p:nvSpPr>
          <p:spPr bwMode="auto">
            <a:xfrm>
              <a:off x="1166674" y="2243726"/>
              <a:ext cx="36030" cy="35304"/>
            </a:xfrm>
            <a:custGeom>
              <a:avLst/>
              <a:gdLst>
                <a:gd name="T0" fmla="*/ 230 w 244"/>
                <a:gd name="T1" fmla="*/ 243 h 243"/>
                <a:gd name="T2" fmla="*/ 16 w 244"/>
                <a:gd name="T3" fmla="*/ 243 h 243"/>
                <a:gd name="T4" fmla="*/ 16 w 244"/>
                <a:gd name="T5" fmla="*/ 243 h 243"/>
                <a:gd name="T6" fmla="*/ 10 w 244"/>
                <a:gd name="T7" fmla="*/ 243 h 243"/>
                <a:gd name="T8" fmla="*/ 6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6 w 244"/>
                <a:gd name="T21" fmla="*/ 5 h 243"/>
                <a:gd name="T22" fmla="*/ 10 w 244"/>
                <a:gd name="T23" fmla="*/ 2 h 243"/>
                <a:gd name="T24" fmla="*/ 16 w 244"/>
                <a:gd name="T25" fmla="*/ 0 h 243"/>
                <a:gd name="T26" fmla="*/ 230 w 244"/>
                <a:gd name="T27" fmla="*/ 0 h 243"/>
                <a:gd name="T28" fmla="*/ 230 w 244"/>
                <a:gd name="T29" fmla="*/ 0 h 243"/>
                <a:gd name="T30" fmla="*/ 236 w 244"/>
                <a:gd name="T31" fmla="*/ 2 h 243"/>
                <a:gd name="T32" fmla="*/ 240 w 244"/>
                <a:gd name="T33" fmla="*/ 5 h 243"/>
                <a:gd name="T34" fmla="*/ 244 w 244"/>
                <a:gd name="T35" fmla="*/ 9 h 243"/>
                <a:gd name="T36" fmla="*/ 244 w 244"/>
                <a:gd name="T37" fmla="*/ 15 h 243"/>
                <a:gd name="T38" fmla="*/ 244 w 244"/>
                <a:gd name="T39" fmla="*/ 230 h 243"/>
                <a:gd name="T40" fmla="*/ 244 w 244"/>
                <a:gd name="T41" fmla="*/ 230 h 243"/>
                <a:gd name="T42" fmla="*/ 244 w 244"/>
                <a:gd name="T43" fmla="*/ 235 h 243"/>
                <a:gd name="T44" fmla="*/ 240 w 244"/>
                <a:gd name="T45" fmla="*/ 239 h 243"/>
                <a:gd name="T46" fmla="*/ 236 w 244"/>
                <a:gd name="T47" fmla="*/ 243 h 243"/>
                <a:gd name="T48" fmla="*/ 230 w 244"/>
                <a:gd name="T49" fmla="*/ 243 h 243"/>
                <a:gd name="T50" fmla="*/ 230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30" y="243"/>
                  </a:moveTo>
                  <a:lnTo>
                    <a:pt x="16" y="243"/>
                  </a:lnTo>
                  <a:lnTo>
                    <a:pt x="16" y="243"/>
                  </a:lnTo>
                  <a:lnTo>
                    <a:pt x="10" y="243"/>
                  </a:lnTo>
                  <a:lnTo>
                    <a:pt x="6" y="239"/>
                  </a:lnTo>
                  <a:lnTo>
                    <a:pt x="2" y="235"/>
                  </a:lnTo>
                  <a:lnTo>
                    <a:pt x="0" y="230"/>
                  </a:lnTo>
                  <a:lnTo>
                    <a:pt x="0" y="15"/>
                  </a:lnTo>
                  <a:lnTo>
                    <a:pt x="0" y="15"/>
                  </a:lnTo>
                  <a:lnTo>
                    <a:pt x="2" y="9"/>
                  </a:lnTo>
                  <a:lnTo>
                    <a:pt x="6" y="5"/>
                  </a:lnTo>
                  <a:lnTo>
                    <a:pt x="10" y="2"/>
                  </a:lnTo>
                  <a:lnTo>
                    <a:pt x="16" y="0"/>
                  </a:lnTo>
                  <a:lnTo>
                    <a:pt x="230" y="0"/>
                  </a:lnTo>
                  <a:lnTo>
                    <a:pt x="230" y="0"/>
                  </a:lnTo>
                  <a:lnTo>
                    <a:pt x="236" y="2"/>
                  </a:lnTo>
                  <a:lnTo>
                    <a:pt x="240" y="5"/>
                  </a:lnTo>
                  <a:lnTo>
                    <a:pt x="244" y="9"/>
                  </a:lnTo>
                  <a:lnTo>
                    <a:pt x="244" y="15"/>
                  </a:lnTo>
                  <a:lnTo>
                    <a:pt x="244" y="230"/>
                  </a:lnTo>
                  <a:lnTo>
                    <a:pt x="244" y="230"/>
                  </a:lnTo>
                  <a:lnTo>
                    <a:pt x="244"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0" name="Line 15"/>
            <p:cNvSpPr>
              <a:spLocks noChangeShapeType="1"/>
            </p:cNvSpPr>
            <p:nvPr/>
          </p:nvSpPr>
          <p:spPr bwMode="auto">
            <a:xfrm>
              <a:off x="1279339" y="2283969"/>
              <a:ext cx="0" cy="3109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1" name="Line 16"/>
            <p:cNvSpPr>
              <a:spLocks noChangeShapeType="1"/>
            </p:cNvSpPr>
            <p:nvPr/>
          </p:nvSpPr>
          <p:spPr bwMode="auto">
            <a:xfrm>
              <a:off x="1260882" y="2299514"/>
              <a:ext cx="36915"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2" name="Freeform 17"/>
            <p:cNvSpPr>
              <a:spLocks/>
            </p:cNvSpPr>
            <p:nvPr/>
          </p:nvSpPr>
          <p:spPr bwMode="auto">
            <a:xfrm>
              <a:off x="1261767" y="2243726"/>
              <a:ext cx="36030" cy="35304"/>
            </a:xfrm>
            <a:custGeom>
              <a:avLst/>
              <a:gdLst>
                <a:gd name="T0" fmla="*/ 230 w 244"/>
                <a:gd name="T1" fmla="*/ 243 h 243"/>
                <a:gd name="T2" fmla="*/ 16 w 244"/>
                <a:gd name="T3" fmla="*/ 243 h 243"/>
                <a:gd name="T4" fmla="*/ 16 w 244"/>
                <a:gd name="T5" fmla="*/ 243 h 243"/>
                <a:gd name="T6" fmla="*/ 10 w 244"/>
                <a:gd name="T7" fmla="*/ 243 h 243"/>
                <a:gd name="T8" fmla="*/ 6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6 w 244"/>
                <a:gd name="T21" fmla="*/ 5 h 243"/>
                <a:gd name="T22" fmla="*/ 10 w 244"/>
                <a:gd name="T23" fmla="*/ 2 h 243"/>
                <a:gd name="T24" fmla="*/ 16 w 244"/>
                <a:gd name="T25" fmla="*/ 0 h 243"/>
                <a:gd name="T26" fmla="*/ 230 w 244"/>
                <a:gd name="T27" fmla="*/ 0 h 243"/>
                <a:gd name="T28" fmla="*/ 230 w 244"/>
                <a:gd name="T29" fmla="*/ 0 h 243"/>
                <a:gd name="T30" fmla="*/ 236 w 244"/>
                <a:gd name="T31" fmla="*/ 2 h 243"/>
                <a:gd name="T32" fmla="*/ 240 w 244"/>
                <a:gd name="T33" fmla="*/ 5 h 243"/>
                <a:gd name="T34" fmla="*/ 244 w 244"/>
                <a:gd name="T35" fmla="*/ 9 h 243"/>
                <a:gd name="T36" fmla="*/ 244 w 244"/>
                <a:gd name="T37" fmla="*/ 15 h 243"/>
                <a:gd name="T38" fmla="*/ 244 w 244"/>
                <a:gd name="T39" fmla="*/ 230 h 243"/>
                <a:gd name="T40" fmla="*/ 244 w 244"/>
                <a:gd name="T41" fmla="*/ 230 h 243"/>
                <a:gd name="T42" fmla="*/ 244 w 244"/>
                <a:gd name="T43" fmla="*/ 235 h 243"/>
                <a:gd name="T44" fmla="*/ 240 w 244"/>
                <a:gd name="T45" fmla="*/ 239 h 243"/>
                <a:gd name="T46" fmla="*/ 236 w 244"/>
                <a:gd name="T47" fmla="*/ 243 h 243"/>
                <a:gd name="T48" fmla="*/ 230 w 244"/>
                <a:gd name="T49" fmla="*/ 243 h 243"/>
                <a:gd name="T50" fmla="*/ 230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30" y="243"/>
                  </a:moveTo>
                  <a:lnTo>
                    <a:pt x="16" y="243"/>
                  </a:lnTo>
                  <a:lnTo>
                    <a:pt x="16" y="243"/>
                  </a:lnTo>
                  <a:lnTo>
                    <a:pt x="10" y="243"/>
                  </a:lnTo>
                  <a:lnTo>
                    <a:pt x="6" y="239"/>
                  </a:lnTo>
                  <a:lnTo>
                    <a:pt x="2" y="235"/>
                  </a:lnTo>
                  <a:lnTo>
                    <a:pt x="0" y="230"/>
                  </a:lnTo>
                  <a:lnTo>
                    <a:pt x="0" y="15"/>
                  </a:lnTo>
                  <a:lnTo>
                    <a:pt x="0" y="15"/>
                  </a:lnTo>
                  <a:lnTo>
                    <a:pt x="2" y="9"/>
                  </a:lnTo>
                  <a:lnTo>
                    <a:pt x="6" y="5"/>
                  </a:lnTo>
                  <a:lnTo>
                    <a:pt x="10" y="2"/>
                  </a:lnTo>
                  <a:lnTo>
                    <a:pt x="16" y="0"/>
                  </a:lnTo>
                  <a:lnTo>
                    <a:pt x="230" y="0"/>
                  </a:lnTo>
                  <a:lnTo>
                    <a:pt x="230" y="0"/>
                  </a:lnTo>
                  <a:lnTo>
                    <a:pt x="236" y="2"/>
                  </a:lnTo>
                  <a:lnTo>
                    <a:pt x="240" y="5"/>
                  </a:lnTo>
                  <a:lnTo>
                    <a:pt x="244" y="9"/>
                  </a:lnTo>
                  <a:lnTo>
                    <a:pt x="244" y="15"/>
                  </a:lnTo>
                  <a:lnTo>
                    <a:pt x="244" y="230"/>
                  </a:lnTo>
                  <a:lnTo>
                    <a:pt x="244" y="230"/>
                  </a:lnTo>
                  <a:lnTo>
                    <a:pt x="244"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3" name="Freeform 18"/>
            <p:cNvSpPr>
              <a:spLocks/>
            </p:cNvSpPr>
            <p:nvPr/>
          </p:nvSpPr>
          <p:spPr bwMode="auto">
            <a:xfrm>
              <a:off x="1261767" y="2319709"/>
              <a:ext cx="36030" cy="35449"/>
            </a:xfrm>
            <a:custGeom>
              <a:avLst/>
              <a:gdLst>
                <a:gd name="T0" fmla="*/ 16 w 244"/>
                <a:gd name="T1" fmla="*/ 0 h 244"/>
                <a:gd name="T2" fmla="*/ 230 w 244"/>
                <a:gd name="T3" fmla="*/ 0 h 244"/>
                <a:gd name="T4" fmla="*/ 230 w 244"/>
                <a:gd name="T5" fmla="*/ 0 h 244"/>
                <a:gd name="T6" fmla="*/ 236 w 244"/>
                <a:gd name="T7" fmla="*/ 2 h 244"/>
                <a:gd name="T8" fmla="*/ 240 w 244"/>
                <a:gd name="T9" fmla="*/ 4 h 244"/>
                <a:gd name="T10" fmla="*/ 244 w 244"/>
                <a:gd name="T11" fmla="*/ 10 h 244"/>
                <a:gd name="T12" fmla="*/ 244 w 244"/>
                <a:gd name="T13" fmla="*/ 16 h 244"/>
                <a:gd name="T14" fmla="*/ 244 w 244"/>
                <a:gd name="T15" fmla="*/ 228 h 244"/>
                <a:gd name="T16" fmla="*/ 244 w 244"/>
                <a:gd name="T17" fmla="*/ 228 h 244"/>
                <a:gd name="T18" fmla="*/ 244 w 244"/>
                <a:gd name="T19" fmla="*/ 234 h 244"/>
                <a:gd name="T20" fmla="*/ 240 w 244"/>
                <a:gd name="T21" fmla="*/ 240 h 244"/>
                <a:gd name="T22" fmla="*/ 236 w 244"/>
                <a:gd name="T23" fmla="*/ 242 h 244"/>
                <a:gd name="T24" fmla="*/ 230 w 244"/>
                <a:gd name="T25" fmla="*/ 244 h 244"/>
                <a:gd name="T26" fmla="*/ 16 w 244"/>
                <a:gd name="T27" fmla="*/ 244 h 244"/>
                <a:gd name="T28" fmla="*/ 16 w 244"/>
                <a:gd name="T29" fmla="*/ 244 h 244"/>
                <a:gd name="T30" fmla="*/ 10 w 244"/>
                <a:gd name="T31" fmla="*/ 242 h 244"/>
                <a:gd name="T32" fmla="*/ 6 w 244"/>
                <a:gd name="T33" fmla="*/ 240 h 244"/>
                <a:gd name="T34" fmla="*/ 2 w 244"/>
                <a:gd name="T35" fmla="*/ 234 h 244"/>
                <a:gd name="T36" fmla="*/ 0 w 244"/>
                <a:gd name="T37" fmla="*/ 228 h 244"/>
                <a:gd name="T38" fmla="*/ 0 w 244"/>
                <a:gd name="T39" fmla="*/ 16 h 244"/>
                <a:gd name="T40" fmla="*/ 0 w 244"/>
                <a:gd name="T41" fmla="*/ 16 h 244"/>
                <a:gd name="T42" fmla="*/ 2 w 244"/>
                <a:gd name="T43" fmla="*/ 10 h 244"/>
                <a:gd name="T44" fmla="*/ 6 w 244"/>
                <a:gd name="T45" fmla="*/ 4 h 244"/>
                <a:gd name="T46" fmla="*/ 10 w 244"/>
                <a:gd name="T47" fmla="*/ 2 h 244"/>
                <a:gd name="T48" fmla="*/ 16 w 244"/>
                <a:gd name="T49" fmla="*/ 0 h 244"/>
                <a:gd name="T50" fmla="*/ 16 w 244"/>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16" y="0"/>
                  </a:moveTo>
                  <a:lnTo>
                    <a:pt x="230" y="0"/>
                  </a:lnTo>
                  <a:lnTo>
                    <a:pt x="230" y="0"/>
                  </a:lnTo>
                  <a:lnTo>
                    <a:pt x="236" y="2"/>
                  </a:lnTo>
                  <a:lnTo>
                    <a:pt x="240" y="4"/>
                  </a:lnTo>
                  <a:lnTo>
                    <a:pt x="244" y="10"/>
                  </a:lnTo>
                  <a:lnTo>
                    <a:pt x="244" y="16"/>
                  </a:lnTo>
                  <a:lnTo>
                    <a:pt x="244" y="228"/>
                  </a:lnTo>
                  <a:lnTo>
                    <a:pt x="244" y="228"/>
                  </a:lnTo>
                  <a:lnTo>
                    <a:pt x="244" y="234"/>
                  </a:lnTo>
                  <a:lnTo>
                    <a:pt x="240" y="240"/>
                  </a:lnTo>
                  <a:lnTo>
                    <a:pt x="236" y="242"/>
                  </a:lnTo>
                  <a:lnTo>
                    <a:pt x="230" y="244"/>
                  </a:lnTo>
                  <a:lnTo>
                    <a:pt x="16" y="244"/>
                  </a:lnTo>
                  <a:lnTo>
                    <a:pt x="16" y="244"/>
                  </a:lnTo>
                  <a:lnTo>
                    <a:pt x="10" y="242"/>
                  </a:lnTo>
                  <a:lnTo>
                    <a:pt x="6" y="240"/>
                  </a:lnTo>
                  <a:lnTo>
                    <a:pt x="2" y="234"/>
                  </a:lnTo>
                  <a:lnTo>
                    <a:pt x="0" y="228"/>
                  </a:lnTo>
                  <a:lnTo>
                    <a:pt x="0" y="16"/>
                  </a:lnTo>
                  <a:lnTo>
                    <a:pt x="0" y="16"/>
                  </a:lnTo>
                  <a:lnTo>
                    <a:pt x="2" y="10"/>
                  </a:lnTo>
                  <a:lnTo>
                    <a:pt x="6" y="4"/>
                  </a:lnTo>
                  <a:lnTo>
                    <a:pt x="10" y="2"/>
                  </a:lnTo>
                  <a:lnTo>
                    <a:pt x="16" y="0"/>
                  </a:lnTo>
                  <a:lnTo>
                    <a:pt x="16"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4" name="Freeform 20"/>
            <p:cNvSpPr>
              <a:spLocks/>
            </p:cNvSpPr>
            <p:nvPr/>
          </p:nvSpPr>
          <p:spPr bwMode="auto">
            <a:xfrm>
              <a:off x="1063606" y="2243726"/>
              <a:ext cx="35882" cy="35304"/>
            </a:xfrm>
            <a:custGeom>
              <a:avLst/>
              <a:gdLst>
                <a:gd name="T0" fmla="*/ 230 w 243"/>
                <a:gd name="T1" fmla="*/ 243 h 243"/>
                <a:gd name="T2" fmla="*/ 15 w 243"/>
                <a:gd name="T3" fmla="*/ 243 h 243"/>
                <a:gd name="T4" fmla="*/ 15 w 243"/>
                <a:gd name="T5" fmla="*/ 243 h 243"/>
                <a:gd name="T6" fmla="*/ 9 w 243"/>
                <a:gd name="T7" fmla="*/ 243 h 243"/>
                <a:gd name="T8" fmla="*/ 5 w 243"/>
                <a:gd name="T9" fmla="*/ 239 h 243"/>
                <a:gd name="T10" fmla="*/ 2 w 243"/>
                <a:gd name="T11" fmla="*/ 235 h 243"/>
                <a:gd name="T12" fmla="*/ 0 w 243"/>
                <a:gd name="T13" fmla="*/ 230 h 243"/>
                <a:gd name="T14" fmla="*/ 0 w 243"/>
                <a:gd name="T15" fmla="*/ 15 h 243"/>
                <a:gd name="T16" fmla="*/ 0 w 243"/>
                <a:gd name="T17" fmla="*/ 15 h 243"/>
                <a:gd name="T18" fmla="*/ 2 w 243"/>
                <a:gd name="T19" fmla="*/ 9 h 243"/>
                <a:gd name="T20" fmla="*/ 5 w 243"/>
                <a:gd name="T21" fmla="*/ 5 h 243"/>
                <a:gd name="T22" fmla="*/ 9 w 243"/>
                <a:gd name="T23" fmla="*/ 2 h 243"/>
                <a:gd name="T24" fmla="*/ 15 w 243"/>
                <a:gd name="T25" fmla="*/ 0 h 243"/>
                <a:gd name="T26" fmla="*/ 230 w 243"/>
                <a:gd name="T27" fmla="*/ 0 h 243"/>
                <a:gd name="T28" fmla="*/ 230 w 243"/>
                <a:gd name="T29" fmla="*/ 0 h 243"/>
                <a:gd name="T30" fmla="*/ 236 w 243"/>
                <a:gd name="T31" fmla="*/ 2 h 243"/>
                <a:gd name="T32" fmla="*/ 240 w 243"/>
                <a:gd name="T33" fmla="*/ 5 h 243"/>
                <a:gd name="T34" fmla="*/ 243 w 243"/>
                <a:gd name="T35" fmla="*/ 9 h 243"/>
                <a:gd name="T36" fmla="*/ 243 w 243"/>
                <a:gd name="T37" fmla="*/ 15 h 243"/>
                <a:gd name="T38" fmla="*/ 243 w 243"/>
                <a:gd name="T39" fmla="*/ 230 h 243"/>
                <a:gd name="T40" fmla="*/ 243 w 243"/>
                <a:gd name="T41" fmla="*/ 230 h 243"/>
                <a:gd name="T42" fmla="*/ 243 w 243"/>
                <a:gd name="T43" fmla="*/ 235 h 243"/>
                <a:gd name="T44" fmla="*/ 240 w 243"/>
                <a:gd name="T45" fmla="*/ 239 h 243"/>
                <a:gd name="T46" fmla="*/ 236 w 243"/>
                <a:gd name="T47" fmla="*/ 243 h 243"/>
                <a:gd name="T48" fmla="*/ 230 w 243"/>
                <a:gd name="T49" fmla="*/ 243 h 243"/>
                <a:gd name="T50" fmla="*/ 230 w 243"/>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3">
                  <a:moveTo>
                    <a:pt x="230" y="243"/>
                  </a:moveTo>
                  <a:lnTo>
                    <a:pt x="15" y="243"/>
                  </a:lnTo>
                  <a:lnTo>
                    <a:pt x="15" y="243"/>
                  </a:lnTo>
                  <a:lnTo>
                    <a:pt x="9" y="243"/>
                  </a:lnTo>
                  <a:lnTo>
                    <a:pt x="5" y="239"/>
                  </a:lnTo>
                  <a:lnTo>
                    <a:pt x="2" y="235"/>
                  </a:lnTo>
                  <a:lnTo>
                    <a:pt x="0" y="230"/>
                  </a:lnTo>
                  <a:lnTo>
                    <a:pt x="0" y="15"/>
                  </a:lnTo>
                  <a:lnTo>
                    <a:pt x="0" y="15"/>
                  </a:lnTo>
                  <a:lnTo>
                    <a:pt x="2" y="9"/>
                  </a:lnTo>
                  <a:lnTo>
                    <a:pt x="5" y="5"/>
                  </a:lnTo>
                  <a:lnTo>
                    <a:pt x="9" y="2"/>
                  </a:lnTo>
                  <a:lnTo>
                    <a:pt x="15" y="0"/>
                  </a:lnTo>
                  <a:lnTo>
                    <a:pt x="230" y="0"/>
                  </a:lnTo>
                  <a:lnTo>
                    <a:pt x="230" y="0"/>
                  </a:lnTo>
                  <a:lnTo>
                    <a:pt x="236" y="2"/>
                  </a:lnTo>
                  <a:lnTo>
                    <a:pt x="240" y="5"/>
                  </a:lnTo>
                  <a:lnTo>
                    <a:pt x="243" y="9"/>
                  </a:lnTo>
                  <a:lnTo>
                    <a:pt x="243" y="15"/>
                  </a:lnTo>
                  <a:lnTo>
                    <a:pt x="243" y="230"/>
                  </a:lnTo>
                  <a:lnTo>
                    <a:pt x="243" y="230"/>
                  </a:lnTo>
                  <a:lnTo>
                    <a:pt x="243"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5" name="Freeform 21"/>
            <p:cNvSpPr>
              <a:spLocks/>
            </p:cNvSpPr>
            <p:nvPr/>
          </p:nvSpPr>
          <p:spPr bwMode="auto">
            <a:xfrm>
              <a:off x="1063606" y="2190989"/>
              <a:ext cx="35882" cy="35449"/>
            </a:xfrm>
            <a:custGeom>
              <a:avLst/>
              <a:gdLst>
                <a:gd name="T0" fmla="*/ 230 w 243"/>
                <a:gd name="T1" fmla="*/ 244 h 244"/>
                <a:gd name="T2" fmla="*/ 15 w 243"/>
                <a:gd name="T3" fmla="*/ 244 h 244"/>
                <a:gd name="T4" fmla="*/ 15 w 243"/>
                <a:gd name="T5" fmla="*/ 244 h 244"/>
                <a:gd name="T6" fmla="*/ 9 w 243"/>
                <a:gd name="T7" fmla="*/ 244 h 244"/>
                <a:gd name="T8" fmla="*/ 5 w 243"/>
                <a:gd name="T9" fmla="*/ 240 h 244"/>
                <a:gd name="T10" fmla="*/ 2 w 243"/>
                <a:gd name="T11" fmla="*/ 236 h 244"/>
                <a:gd name="T12" fmla="*/ 0 w 243"/>
                <a:gd name="T13" fmla="*/ 230 h 244"/>
                <a:gd name="T14" fmla="*/ 0 w 243"/>
                <a:gd name="T15" fmla="*/ 16 h 244"/>
                <a:gd name="T16" fmla="*/ 0 w 243"/>
                <a:gd name="T17" fmla="*/ 16 h 244"/>
                <a:gd name="T18" fmla="*/ 2 w 243"/>
                <a:gd name="T19" fmla="*/ 10 h 244"/>
                <a:gd name="T20" fmla="*/ 5 w 243"/>
                <a:gd name="T21" fmla="*/ 6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6 h 244"/>
                <a:gd name="T34" fmla="*/ 243 w 243"/>
                <a:gd name="T35" fmla="*/ 10 h 244"/>
                <a:gd name="T36" fmla="*/ 243 w 243"/>
                <a:gd name="T37" fmla="*/ 16 h 244"/>
                <a:gd name="T38" fmla="*/ 243 w 243"/>
                <a:gd name="T39" fmla="*/ 230 h 244"/>
                <a:gd name="T40" fmla="*/ 243 w 243"/>
                <a:gd name="T41" fmla="*/ 230 h 244"/>
                <a:gd name="T42" fmla="*/ 243 w 243"/>
                <a:gd name="T43" fmla="*/ 236 h 244"/>
                <a:gd name="T44" fmla="*/ 240 w 243"/>
                <a:gd name="T45" fmla="*/ 240 h 244"/>
                <a:gd name="T46" fmla="*/ 236 w 243"/>
                <a:gd name="T47" fmla="*/ 244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4"/>
                  </a:lnTo>
                  <a:lnTo>
                    <a:pt x="5" y="240"/>
                  </a:lnTo>
                  <a:lnTo>
                    <a:pt x="2" y="236"/>
                  </a:lnTo>
                  <a:lnTo>
                    <a:pt x="0" y="230"/>
                  </a:lnTo>
                  <a:lnTo>
                    <a:pt x="0" y="16"/>
                  </a:lnTo>
                  <a:lnTo>
                    <a:pt x="0" y="16"/>
                  </a:lnTo>
                  <a:lnTo>
                    <a:pt x="2" y="10"/>
                  </a:lnTo>
                  <a:lnTo>
                    <a:pt x="5" y="6"/>
                  </a:lnTo>
                  <a:lnTo>
                    <a:pt x="9" y="2"/>
                  </a:lnTo>
                  <a:lnTo>
                    <a:pt x="15" y="0"/>
                  </a:lnTo>
                  <a:lnTo>
                    <a:pt x="230" y="0"/>
                  </a:lnTo>
                  <a:lnTo>
                    <a:pt x="230" y="0"/>
                  </a:lnTo>
                  <a:lnTo>
                    <a:pt x="236" y="2"/>
                  </a:lnTo>
                  <a:lnTo>
                    <a:pt x="240" y="6"/>
                  </a:lnTo>
                  <a:lnTo>
                    <a:pt x="243" y="10"/>
                  </a:lnTo>
                  <a:lnTo>
                    <a:pt x="243" y="16"/>
                  </a:lnTo>
                  <a:lnTo>
                    <a:pt x="243" y="230"/>
                  </a:lnTo>
                  <a:lnTo>
                    <a:pt x="243" y="230"/>
                  </a:lnTo>
                  <a:lnTo>
                    <a:pt x="243" y="236"/>
                  </a:lnTo>
                  <a:lnTo>
                    <a:pt x="240" y="240"/>
                  </a:lnTo>
                  <a:lnTo>
                    <a:pt x="236" y="244"/>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6" name="Freeform 22"/>
            <p:cNvSpPr>
              <a:spLocks/>
            </p:cNvSpPr>
            <p:nvPr/>
          </p:nvSpPr>
          <p:spPr bwMode="auto">
            <a:xfrm>
              <a:off x="1063606" y="2150201"/>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40 h 244"/>
                <a:gd name="T10" fmla="*/ 2 w 243"/>
                <a:gd name="T11" fmla="*/ 234 h 244"/>
                <a:gd name="T12" fmla="*/ 0 w 243"/>
                <a:gd name="T13" fmla="*/ 228 h 244"/>
                <a:gd name="T14" fmla="*/ 0 w 243"/>
                <a:gd name="T15" fmla="*/ 16 h 244"/>
                <a:gd name="T16" fmla="*/ 0 w 243"/>
                <a:gd name="T17" fmla="*/ 16 h 244"/>
                <a:gd name="T18" fmla="*/ 2 w 243"/>
                <a:gd name="T19" fmla="*/ 10 h 244"/>
                <a:gd name="T20" fmla="*/ 5 w 243"/>
                <a:gd name="T21" fmla="*/ 4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4 h 244"/>
                <a:gd name="T34" fmla="*/ 243 w 243"/>
                <a:gd name="T35" fmla="*/ 10 h 244"/>
                <a:gd name="T36" fmla="*/ 243 w 243"/>
                <a:gd name="T37" fmla="*/ 16 h 244"/>
                <a:gd name="T38" fmla="*/ 243 w 243"/>
                <a:gd name="T39" fmla="*/ 228 h 244"/>
                <a:gd name="T40" fmla="*/ 243 w 243"/>
                <a:gd name="T41" fmla="*/ 228 h 244"/>
                <a:gd name="T42" fmla="*/ 243 w 243"/>
                <a:gd name="T43" fmla="*/ 234 h 244"/>
                <a:gd name="T44" fmla="*/ 240 w 243"/>
                <a:gd name="T45" fmla="*/ 240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40"/>
                  </a:lnTo>
                  <a:lnTo>
                    <a:pt x="2" y="234"/>
                  </a:lnTo>
                  <a:lnTo>
                    <a:pt x="0" y="228"/>
                  </a:lnTo>
                  <a:lnTo>
                    <a:pt x="0" y="16"/>
                  </a:lnTo>
                  <a:lnTo>
                    <a:pt x="0" y="16"/>
                  </a:lnTo>
                  <a:lnTo>
                    <a:pt x="2" y="10"/>
                  </a:lnTo>
                  <a:lnTo>
                    <a:pt x="5" y="4"/>
                  </a:lnTo>
                  <a:lnTo>
                    <a:pt x="9" y="2"/>
                  </a:lnTo>
                  <a:lnTo>
                    <a:pt x="15" y="0"/>
                  </a:lnTo>
                  <a:lnTo>
                    <a:pt x="230" y="0"/>
                  </a:lnTo>
                  <a:lnTo>
                    <a:pt x="230" y="0"/>
                  </a:lnTo>
                  <a:lnTo>
                    <a:pt x="236" y="2"/>
                  </a:lnTo>
                  <a:lnTo>
                    <a:pt x="240" y="4"/>
                  </a:lnTo>
                  <a:lnTo>
                    <a:pt x="243" y="10"/>
                  </a:lnTo>
                  <a:lnTo>
                    <a:pt x="243" y="16"/>
                  </a:lnTo>
                  <a:lnTo>
                    <a:pt x="243" y="228"/>
                  </a:lnTo>
                  <a:lnTo>
                    <a:pt x="243" y="228"/>
                  </a:lnTo>
                  <a:lnTo>
                    <a:pt x="243" y="234"/>
                  </a:lnTo>
                  <a:lnTo>
                    <a:pt x="240" y="240"/>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7" name="Freeform 23"/>
            <p:cNvSpPr>
              <a:spLocks/>
            </p:cNvSpPr>
            <p:nvPr/>
          </p:nvSpPr>
          <p:spPr bwMode="auto">
            <a:xfrm>
              <a:off x="1063606" y="2109413"/>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38 h 244"/>
                <a:gd name="T10" fmla="*/ 2 w 243"/>
                <a:gd name="T11" fmla="*/ 234 h 244"/>
                <a:gd name="T12" fmla="*/ 0 w 243"/>
                <a:gd name="T13" fmla="*/ 229 h 244"/>
                <a:gd name="T14" fmla="*/ 0 w 243"/>
                <a:gd name="T15" fmla="*/ 14 h 244"/>
                <a:gd name="T16" fmla="*/ 0 w 243"/>
                <a:gd name="T17" fmla="*/ 14 h 244"/>
                <a:gd name="T18" fmla="*/ 2 w 243"/>
                <a:gd name="T19" fmla="*/ 8 h 244"/>
                <a:gd name="T20" fmla="*/ 5 w 243"/>
                <a:gd name="T21" fmla="*/ 4 h 244"/>
                <a:gd name="T22" fmla="*/ 9 w 243"/>
                <a:gd name="T23" fmla="*/ 0 h 244"/>
                <a:gd name="T24" fmla="*/ 15 w 243"/>
                <a:gd name="T25" fmla="*/ 0 h 244"/>
                <a:gd name="T26" fmla="*/ 230 w 243"/>
                <a:gd name="T27" fmla="*/ 0 h 244"/>
                <a:gd name="T28" fmla="*/ 230 w 243"/>
                <a:gd name="T29" fmla="*/ 0 h 244"/>
                <a:gd name="T30" fmla="*/ 236 w 243"/>
                <a:gd name="T31" fmla="*/ 0 h 244"/>
                <a:gd name="T32" fmla="*/ 240 w 243"/>
                <a:gd name="T33" fmla="*/ 4 h 244"/>
                <a:gd name="T34" fmla="*/ 243 w 243"/>
                <a:gd name="T35" fmla="*/ 8 h 244"/>
                <a:gd name="T36" fmla="*/ 243 w 243"/>
                <a:gd name="T37" fmla="*/ 14 h 244"/>
                <a:gd name="T38" fmla="*/ 243 w 243"/>
                <a:gd name="T39" fmla="*/ 229 h 244"/>
                <a:gd name="T40" fmla="*/ 243 w 243"/>
                <a:gd name="T41" fmla="*/ 229 h 244"/>
                <a:gd name="T42" fmla="*/ 243 w 243"/>
                <a:gd name="T43" fmla="*/ 234 h 244"/>
                <a:gd name="T44" fmla="*/ 240 w 243"/>
                <a:gd name="T45" fmla="*/ 238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38"/>
                  </a:lnTo>
                  <a:lnTo>
                    <a:pt x="2" y="234"/>
                  </a:lnTo>
                  <a:lnTo>
                    <a:pt x="0" y="229"/>
                  </a:lnTo>
                  <a:lnTo>
                    <a:pt x="0" y="14"/>
                  </a:lnTo>
                  <a:lnTo>
                    <a:pt x="0" y="14"/>
                  </a:lnTo>
                  <a:lnTo>
                    <a:pt x="2" y="8"/>
                  </a:lnTo>
                  <a:lnTo>
                    <a:pt x="5" y="4"/>
                  </a:lnTo>
                  <a:lnTo>
                    <a:pt x="9" y="0"/>
                  </a:lnTo>
                  <a:lnTo>
                    <a:pt x="15" y="0"/>
                  </a:lnTo>
                  <a:lnTo>
                    <a:pt x="230" y="0"/>
                  </a:lnTo>
                  <a:lnTo>
                    <a:pt x="230" y="0"/>
                  </a:lnTo>
                  <a:lnTo>
                    <a:pt x="236" y="0"/>
                  </a:lnTo>
                  <a:lnTo>
                    <a:pt x="240" y="4"/>
                  </a:lnTo>
                  <a:lnTo>
                    <a:pt x="243" y="8"/>
                  </a:lnTo>
                  <a:lnTo>
                    <a:pt x="243" y="14"/>
                  </a:lnTo>
                  <a:lnTo>
                    <a:pt x="243" y="229"/>
                  </a:lnTo>
                  <a:lnTo>
                    <a:pt x="243" y="229"/>
                  </a:lnTo>
                  <a:lnTo>
                    <a:pt x="243" y="234"/>
                  </a:lnTo>
                  <a:lnTo>
                    <a:pt x="240" y="238"/>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8" name="Freeform 24"/>
            <p:cNvSpPr>
              <a:spLocks/>
            </p:cNvSpPr>
            <p:nvPr/>
          </p:nvSpPr>
          <p:spPr bwMode="auto">
            <a:xfrm>
              <a:off x="1063606" y="2068625"/>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38 h 244"/>
                <a:gd name="T10" fmla="*/ 2 w 243"/>
                <a:gd name="T11" fmla="*/ 234 h 244"/>
                <a:gd name="T12" fmla="*/ 0 w 243"/>
                <a:gd name="T13" fmla="*/ 228 h 244"/>
                <a:gd name="T14" fmla="*/ 0 w 243"/>
                <a:gd name="T15" fmla="*/ 14 h 244"/>
                <a:gd name="T16" fmla="*/ 0 w 243"/>
                <a:gd name="T17" fmla="*/ 14 h 244"/>
                <a:gd name="T18" fmla="*/ 2 w 243"/>
                <a:gd name="T19" fmla="*/ 8 h 244"/>
                <a:gd name="T20" fmla="*/ 5 w 243"/>
                <a:gd name="T21" fmla="*/ 4 h 244"/>
                <a:gd name="T22" fmla="*/ 9 w 243"/>
                <a:gd name="T23" fmla="*/ 0 h 244"/>
                <a:gd name="T24" fmla="*/ 15 w 243"/>
                <a:gd name="T25" fmla="*/ 0 h 244"/>
                <a:gd name="T26" fmla="*/ 230 w 243"/>
                <a:gd name="T27" fmla="*/ 0 h 244"/>
                <a:gd name="T28" fmla="*/ 230 w 243"/>
                <a:gd name="T29" fmla="*/ 0 h 244"/>
                <a:gd name="T30" fmla="*/ 236 w 243"/>
                <a:gd name="T31" fmla="*/ 0 h 244"/>
                <a:gd name="T32" fmla="*/ 240 w 243"/>
                <a:gd name="T33" fmla="*/ 4 h 244"/>
                <a:gd name="T34" fmla="*/ 243 w 243"/>
                <a:gd name="T35" fmla="*/ 8 h 244"/>
                <a:gd name="T36" fmla="*/ 243 w 243"/>
                <a:gd name="T37" fmla="*/ 14 h 244"/>
                <a:gd name="T38" fmla="*/ 243 w 243"/>
                <a:gd name="T39" fmla="*/ 228 h 244"/>
                <a:gd name="T40" fmla="*/ 243 w 243"/>
                <a:gd name="T41" fmla="*/ 228 h 244"/>
                <a:gd name="T42" fmla="*/ 243 w 243"/>
                <a:gd name="T43" fmla="*/ 234 h 244"/>
                <a:gd name="T44" fmla="*/ 240 w 243"/>
                <a:gd name="T45" fmla="*/ 238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38"/>
                  </a:lnTo>
                  <a:lnTo>
                    <a:pt x="2" y="234"/>
                  </a:lnTo>
                  <a:lnTo>
                    <a:pt x="0" y="228"/>
                  </a:lnTo>
                  <a:lnTo>
                    <a:pt x="0" y="14"/>
                  </a:lnTo>
                  <a:lnTo>
                    <a:pt x="0" y="14"/>
                  </a:lnTo>
                  <a:lnTo>
                    <a:pt x="2" y="8"/>
                  </a:lnTo>
                  <a:lnTo>
                    <a:pt x="5" y="4"/>
                  </a:lnTo>
                  <a:lnTo>
                    <a:pt x="9" y="0"/>
                  </a:lnTo>
                  <a:lnTo>
                    <a:pt x="15" y="0"/>
                  </a:lnTo>
                  <a:lnTo>
                    <a:pt x="230" y="0"/>
                  </a:lnTo>
                  <a:lnTo>
                    <a:pt x="230" y="0"/>
                  </a:lnTo>
                  <a:lnTo>
                    <a:pt x="236" y="0"/>
                  </a:lnTo>
                  <a:lnTo>
                    <a:pt x="240" y="4"/>
                  </a:lnTo>
                  <a:lnTo>
                    <a:pt x="243" y="8"/>
                  </a:lnTo>
                  <a:lnTo>
                    <a:pt x="243" y="14"/>
                  </a:lnTo>
                  <a:lnTo>
                    <a:pt x="243" y="228"/>
                  </a:lnTo>
                  <a:lnTo>
                    <a:pt x="243" y="228"/>
                  </a:lnTo>
                  <a:lnTo>
                    <a:pt x="243" y="234"/>
                  </a:lnTo>
                  <a:lnTo>
                    <a:pt x="240" y="238"/>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09" name="Freeform 25"/>
            <p:cNvSpPr>
              <a:spLocks/>
            </p:cNvSpPr>
            <p:nvPr/>
          </p:nvSpPr>
          <p:spPr bwMode="auto">
            <a:xfrm>
              <a:off x="1063606" y="2027837"/>
              <a:ext cx="35882" cy="35449"/>
            </a:xfrm>
            <a:custGeom>
              <a:avLst/>
              <a:gdLst>
                <a:gd name="T0" fmla="*/ 230 w 243"/>
                <a:gd name="T1" fmla="*/ 244 h 244"/>
                <a:gd name="T2" fmla="*/ 15 w 243"/>
                <a:gd name="T3" fmla="*/ 244 h 244"/>
                <a:gd name="T4" fmla="*/ 15 w 243"/>
                <a:gd name="T5" fmla="*/ 244 h 244"/>
                <a:gd name="T6" fmla="*/ 9 w 243"/>
                <a:gd name="T7" fmla="*/ 244 h 244"/>
                <a:gd name="T8" fmla="*/ 5 w 243"/>
                <a:gd name="T9" fmla="*/ 240 h 244"/>
                <a:gd name="T10" fmla="*/ 2 w 243"/>
                <a:gd name="T11" fmla="*/ 236 h 244"/>
                <a:gd name="T12" fmla="*/ 0 w 243"/>
                <a:gd name="T13" fmla="*/ 230 h 244"/>
                <a:gd name="T14" fmla="*/ 0 w 243"/>
                <a:gd name="T15" fmla="*/ 16 h 244"/>
                <a:gd name="T16" fmla="*/ 0 w 243"/>
                <a:gd name="T17" fmla="*/ 16 h 244"/>
                <a:gd name="T18" fmla="*/ 2 w 243"/>
                <a:gd name="T19" fmla="*/ 10 h 244"/>
                <a:gd name="T20" fmla="*/ 5 w 243"/>
                <a:gd name="T21" fmla="*/ 4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4 h 244"/>
                <a:gd name="T34" fmla="*/ 243 w 243"/>
                <a:gd name="T35" fmla="*/ 10 h 244"/>
                <a:gd name="T36" fmla="*/ 243 w 243"/>
                <a:gd name="T37" fmla="*/ 16 h 244"/>
                <a:gd name="T38" fmla="*/ 243 w 243"/>
                <a:gd name="T39" fmla="*/ 230 h 244"/>
                <a:gd name="T40" fmla="*/ 243 w 243"/>
                <a:gd name="T41" fmla="*/ 230 h 244"/>
                <a:gd name="T42" fmla="*/ 243 w 243"/>
                <a:gd name="T43" fmla="*/ 236 h 244"/>
                <a:gd name="T44" fmla="*/ 240 w 243"/>
                <a:gd name="T45" fmla="*/ 240 h 244"/>
                <a:gd name="T46" fmla="*/ 236 w 243"/>
                <a:gd name="T47" fmla="*/ 244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4"/>
                  </a:lnTo>
                  <a:lnTo>
                    <a:pt x="5" y="240"/>
                  </a:lnTo>
                  <a:lnTo>
                    <a:pt x="2" y="236"/>
                  </a:lnTo>
                  <a:lnTo>
                    <a:pt x="0" y="230"/>
                  </a:lnTo>
                  <a:lnTo>
                    <a:pt x="0" y="16"/>
                  </a:lnTo>
                  <a:lnTo>
                    <a:pt x="0" y="16"/>
                  </a:lnTo>
                  <a:lnTo>
                    <a:pt x="2" y="10"/>
                  </a:lnTo>
                  <a:lnTo>
                    <a:pt x="5" y="4"/>
                  </a:lnTo>
                  <a:lnTo>
                    <a:pt x="9" y="2"/>
                  </a:lnTo>
                  <a:lnTo>
                    <a:pt x="15" y="0"/>
                  </a:lnTo>
                  <a:lnTo>
                    <a:pt x="230" y="0"/>
                  </a:lnTo>
                  <a:lnTo>
                    <a:pt x="230" y="0"/>
                  </a:lnTo>
                  <a:lnTo>
                    <a:pt x="236" y="2"/>
                  </a:lnTo>
                  <a:lnTo>
                    <a:pt x="240" y="4"/>
                  </a:lnTo>
                  <a:lnTo>
                    <a:pt x="243" y="10"/>
                  </a:lnTo>
                  <a:lnTo>
                    <a:pt x="243" y="16"/>
                  </a:lnTo>
                  <a:lnTo>
                    <a:pt x="243" y="230"/>
                  </a:lnTo>
                  <a:lnTo>
                    <a:pt x="243" y="230"/>
                  </a:lnTo>
                  <a:lnTo>
                    <a:pt x="243" y="236"/>
                  </a:lnTo>
                  <a:lnTo>
                    <a:pt x="240" y="240"/>
                  </a:lnTo>
                  <a:lnTo>
                    <a:pt x="236" y="244"/>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0" name="Freeform 26"/>
            <p:cNvSpPr>
              <a:spLocks/>
            </p:cNvSpPr>
            <p:nvPr/>
          </p:nvSpPr>
          <p:spPr bwMode="auto">
            <a:xfrm>
              <a:off x="1063606" y="2319709"/>
              <a:ext cx="35882" cy="35449"/>
            </a:xfrm>
            <a:custGeom>
              <a:avLst/>
              <a:gdLst>
                <a:gd name="T0" fmla="*/ 15 w 243"/>
                <a:gd name="T1" fmla="*/ 0 h 244"/>
                <a:gd name="T2" fmla="*/ 230 w 243"/>
                <a:gd name="T3" fmla="*/ 0 h 244"/>
                <a:gd name="T4" fmla="*/ 230 w 243"/>
                <a:gd name="T5" fmla="*/ 0 h 244"/>
                <a:gd name="T6" fmla="*/ 236 w 243"/>
                <a:gd name="T7" fmla="*/ 2 h 244"/>
                <a:gd name="T8" fmla="*/ 240 w 243"/>
                <a:gd name="T9" fmla="*/ 4 h 244"/>
                <a:gd name="T10" fmla="*/ 243 w 243"/>
                <a:gd name="T11" fmla="*/ 10 h 244"/>
                <a:gd name="T12" fmla="*/ 243 w 243"/>
                <a:gd name="T13" fmla="*/ 16 h 244"/>
                <a:gd name="T14" fmla="*/ 243 w 243"/>
                <a:gd name="T15" fmla="*/ 228 h 244"/>
                <a:gd name="T16" fmla="*/ 243 w 243"/>
                <a:gd name="T17" fmla="*/ 228 h 244"/>
                <a:gd name="T18" fmla="*/ 243 w 243"/>
                <a:gd name="T19" fmla="*/ 234 h 244"/>
                <a:gd name="T20" fmla="*/ 240 w 243"/>
                <a:gd name="T21" fmla="*/ 240 h 244"/>
                <a:gd name="T22" fmla="*/ 236 w 243"/>
                <a:gd name="T23" fmla="*/ 242 h 244"/>
                <a:gd name="T24" fmla="*/ 230 w 243"/>
                <a:gd name="T25" fmla="*/ 244 h 244"/>
                <a:gd name="T26" fmla="*/ 15 w 243"/>
                <a:gd name="T27" fmla="*/ 244 h 244"/>
                <a:gd name="T28" fmla="*/ 15 w 243"/>
                <a:gd name="T29" fmla="*/ 244 h 244"/>
                <a:gd name="T30" fmla="*/ 9 w 243"/>
                <a:gd name="T31" fmla="*/ 242 h 244"/>
                <a:gd name="T32" fmla="*/ 5 w 243"/>
                <a:gd name="T33" fmla="*/ 240 h 244"/>
                <a:gd name="T34" fmla="*/ 2 w 243"/>
                <a:gd name="T35" fmla="*/ 234 h 244"/>
                <a:gd name="T36" fmla="*/ 0 w 243"/>
                <a:gd name="T37" fmla="*/ 228 h 244"/>
                <a:gd name="T38" fmla="*/ 0 w 243"/>
                <a:gd name="T39" fmla="*/ 16 h 244"/>
                <a:gd name="T40" fmla="*/ 0 w 243"/>
                <a:gd name="T41" fmla="*/ 16 h 244"/>
                <a:gd name="T42" fmla="*/ 2 w 243"/>
                <a:gd name="T43" fmla="*/ 10 h 244"/>
                <a:gd name="T44" fmla="*/ 5 w 243"/>
                <a:gd name="T45" fmla="*/ 4 h 244"/>
                <a:gd name="T46" fmla="*/ 9 w 243"/>
                <a:gd name="T47" fmla="*/ 2 h 244"/>
                <a:gd name="T48" fmla="*/ 15 w 243"/>
                <a:gd name="T49" fmla="*/ 0 h 244"/>
                <a:gd name="T50" fmla="*/ 15 w 243"/>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15" y="0"/>
                  </a:moveTo>
                  <a:lnTo>
                    <a:pt x="230" y="0"/>
                  </a:lnTo>
                  <a:lnTo>
                    <a:pt x="230" y="0"/>
                  </a:lnTo>
                  <a:lnTo>
                    <a:pt x="236" y="2"/>
                  </a:lnTo>
                  <a:lnTo>
                    <a:pt x="240" y="4"/>
                  </a:lnTo>
                  <a:lnTo>
                    <a:pt x="243" y="10"/>
                  </a:lnTo>
                  <a:lnTo>
                    <a:pt x="243" y="16"/>
                  </a:lnTo>
                  <a:lnTo>
                    <a:pt x="243" y="228"/>
                  </a:lnTo>
                  <a:lnTo>
                    <a:pt x="243" y="228"/>
                  </a:lnTo>
                  <a:lnTo>
                    <a:pt x="243" y="234"/>
                  </a:lnTo>
                  <a:lnTo>
                    <a:pt x="240" y="240"/>
                  </a:lnTo>
                  <a:lnTo>
                    <a:pt x="236" y="242"/>
                  </a:lnTo>
                  <a:lnTo>
                    <a:pt x="230" y="244"/>
                  </a:lnTo>
                  <a:lnTo>
                    <a:pt x="15" y="244"/>
                  </a:lnTo>
                  <a:lnTo>
                    <a:pt x="15" y="244"/>
                  </a:lnTo>
                  <a:lnTo>
                    <a:pt x="9" y="242"/>
                  </a:lnTo>
                  <a:lnTo>
                    <a:pt x="5" y="240"/>
                  </a:lnTo>
                  <a:lnTo>
                    <a:pt x="2" y="234"/>
                  </a:lnTo>
                  <a:lnTo>
                    <a:pt x="0" y="228"/>
                  </a:lnTo>
                  <a:lnTo>
                    <a:pt x="0" y="16"/>
                  </a:lnTo>
                  <a:lnTo>
                    <a:pt x="0" y="16"/>
                  </a:lnTo>
                  <a:lnTo>
                    <a:pt x="2" y="10"/>
                  </a:lnTo>
                  <a:lnTo>
                    <a:pt x="5" y="4"/>
                  </a:lnTo>
                  <a:lnTo>
                    <a:pt x="9" y="2"/>
                  </a:lnTo>
                  <a:lnTo>
                    <a:pt x="15" y="0"/>
                  </a:lnTo>
                  <a:lnTo>
                    <a:pt x="15"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1" name="Freeform 27"/>
            <p:cNvSpPr>
              <a:spLocks/>
            </p:cNvSpPr>
            <p:nvPr/>
          </p:nvSpPr>
          <p:spPr bwMode="auto">
            <a:xfrm>
              <a:off x="1358486" y="2319709"/>
              <a:ext cx="36030" cy="35449"/>
            </a:xfrm>
            <a:custGeom>
              <a:avLst/>
              <a:gdLst>
                <a:gd name="T0" fmla="*/ 16 w 244"/>
                <a:gd name="T1" fmla="*/ 0 h 244"/>
                <a:gd name="T2" fmla="*/ 228 w 244"/>
                <a:gd name="T3" fmla="*/ 0 h 244"/>
                <a:gd name="T4" fmla="*/ 228 w 244"/>
                <a:gd name="T5" fmla="*/ 0 h 244"/>
                <a:gd name="T6" fmla="*/ 234 w 244"/>
                <a:gd name="T7" fmla="*/ 2 h 244"/>
                <a:gd name="T8" fmla="*/ 240 w 244"/>
                <a:gd name="T9" fmla="*/ 4 h 244"/>
                <a:gd name="T10" fmla="*/ 242 w 244"/>
                <a:gd name="T11" fmla="*/ 10 h 244"/>
                <a:gd name="T12" fmla="*/ 244 w 244"/>
                <a:gd name="T13" fmla="*/ 16 h 244"/>
                <a:gd name="T14" fmla="*/ 244 w 244"/>
                <a:gd name="T15" fmla="*/ 228 h 244"/>
                <a:gd name="T16" fmla="*/ 244 w 244"/>
                <a:gd name="T17" fmla="*/ 228 h 244"/>
                <a:gd name="T18" fmla="*/ 242 w 244"/>
                <a:gd name="T19" fmla="*/ 234 h 244"/>
                <a:gd name="T20" fmla="*/ 240 w 244"/>
                <a:gd name="T21" fmla="*/ 240 h 244"/>
                <a:gd name="T22" fmla="*/ 234 w 244"/>
                <a:gd name="T23" fmla="*/ 242 h 244"/>
                <a:gd name="T24" fmla="*/ 228 w 244"/>
                <a:gd name="T25" fmla="*/ 244 h 244"/>
                <a:gd name="T26" fmla="*/ 16 w 244"/>
                <a:gd name="T27" fmla="*/ 244 h 244"/>
                <a:gd name="T28" fmla="*/ 16 w 244"/>
                <a:gd name="T29" fmla="*/ 244 h 244"/>
                <a:gd name="T30" fmla="*/ 10 w 244"/>
                <a:gd name="T31" fmla="*/ 242 h 244"/>
                <a:gd name="T32" fmla="*/ 4 w 244"/>
                <a:gd name="T33" fmla="*/ 240 h 244"/>
                <a:gd name="T34" fmla="*/ 2 w 244"/>
                <a:gd name="T35" fmla="*/ 234 h 244"/>
                <a:gd name="T36" fmla="*/ 0 w 244"/>
                <a:gd name="T37" fmla="*/ 228 h 244"/>
                <a:gd name="T38" fmla="*/ 0 w 244"/>
                <a:gd name="T39" fmla="*/ 16 h 244"/>
                <a:gd name="T40" fmla="*/ 0 w 244"/>
                <a:gd name="T41" fmla="*/ 16 h 244"/>
                <a:gd name="T42" fmla="*/ 2 w 244"/>
                <a:gd name="T43" fmla="*/ 10 h 244"/>
                <a:gd name="T44" fmla="*/ 4 w 244"/>
                <a:gd name="T45" fmla="*/ 4 h 244"/>
                <a:gd name="T46" fmla="*/ 10 w 244"/>
                <a:gd name="T47" fmla="*/ 2 h 244"/>
                <a:gd name="T48" fmla="*/ 16 w 244"/>
                <a:gd name="T49" fmla="*/ 0 h 244"/>
                <a:gd name="T50" fmla="*/ 16 w 244"/>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16" y="0"/>
                  </a:moveTo>
                  <a:lnTo>
                    <a:pt x="228" y="0"/>
                  </a:lnTo>
                  <a:lnTo>
                    <a:pt x="228" y="0"/>
                  </a:lnTo>
                  <a:lnTo>
                    <a:pt x="234" y="2"/>
                  </a:lnTo>
                  <a:lnTo>
                    <a:pt x="240" y="4"/>
                  </a:lnTo>
                  <a:lnTo>
                    <a:pt x="242" y="10"/>
                  </a:lnTo>
                  <a:lnTo>
                    <a:pt x="244" y="16"/>
                  </a:lnTo>
                  <a:lnTo>
                    <a:pt x="244" y="228"/>
                  </a:lnTo>
                  <a:lnTo>
                    <a:pt x="244" y="228"/>
                  </a:lnTo>
                  <a:lnTo>
                    <a:pt x="242" y="234"/>
                  </a:lnTo>
                  <a:lnTo>
                    <a:pt x="240" y="240"/>
                  </a:lnTo>
                  <a:lnTo>
                    <a:pt x="234" y="242"/>
                  </a:lnTo>
                  <a:lnTo>
                    <a:pt x="228" y="244"/>
                  </a:lnTo>
                  <a:lnTo>
                    <a:pt x="16" y="244"/>
                  </a:lnTo>
                  <a:lnTo>
                    <a:pt x="16" y="244"/>
                  </a:lnTo>
                  <a:lnTo>
                    <a:pt x="10" y="242"/>
                  </a:lnTo>
                  <a:lnTo>
                    <a:pt x="4" y="240"/>
                  </a:lnTo>
                  <a:lnTo>
                    <a:pt x="2" y="234"/>
                  </a:lnTo>
                  <a:lnTo>
                    <a:pt x="0" y="228"/>
                  </a:lnTo>
                  <a:lnTo>
                    <a:pt x="0" y="16"/>
                  </a:lnTo>
                  <a:lnTo>
                    <a:pt x="0" y="16"/>
                  </a:lnTo>
                  <a:lnTo>
                    <a:pt x="2" y="10"/>
                  </a:lnTo>
                  <a:lnTo>
                    <a:pt x="4" y="4"/>
                  </a:lnTo>
                  <a:lnTo>
                    <a:pt x="10" y="2"/>
                  </a:lnTo>
                  <a:lnTo>
                    <a:pt x="16" y="0"/>
                  </a:lnTo>
                  <a:lnTo>
                    <a:pt x="16"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2" name="Freeform 28"/>
            <p:cNvSpPr>
              <a:spLocks/>
            </p:cNvSpPr>
            <p:nvPr/>
          </p:nvSpPr>
          <p:spPr bwMode="auto">
            <a:xfrm>
              <a:off x="1310200" y="2281645"/>
              <a:ext cx="35882" cy="35449"/>
            </a:xfrm>
            <a:custGeom>
              <a:avLst/>
              <a:gdLst>
                <a:gd name="T0" fmla="*/ 0 w 243"/>
                <a:gd name="T1" fmla="*/ 230 h 244"/>
                <a:gd name="T2" fmla="*/ 0 w 243"/>
                <a:gd name="T3" fmla="*/ 16 h 244"/>
                <a:gd name="T4" fmla="*/ 0 w 243"/>
                <a:gd name="T5" fmla="*/ 16 h 244"/>
                <a:gd name="T6" fmla="*/ 0 w 243"/>
                <a:gd name="T7" fmla="*/ 10 h 244"/>
                <a:gd name="T8" fmla="*/ 3 w 243"/>
                <a:gd name="T9" fmla="*/ 4 h 244"/>
                <a:gd name="T10" fmla="*/ 7 w 243"/>
                <a:gd name="T11" fmla="*/ 2 h 244"/>
                <a:gd name="T12" fmla="*/ 13 w 243"/>
                <a:gd name="T13" fmla="*/ 0 h 244"/>
                <a:gd name="T14" fmla="*/ 228 w 243"/>
                <a:gd name="T15" fmla="*/ 0 h 244"/>
                <a:gd name="T16" fmla="*/ 228 w 243"/>
                <a:gd name="T17" fmla="*/ 0 h 244"/>
                <a:gd name="T18" fmla="*/ 234 w 243"/>
                <a:gd name="T19" fmla="*/ 2 h 244"/>
                <a:gd name="T20" fmla="*/ 238 w 243"/>
                <a:gd name="T21" fmla="*/ 4 h 244"/>
                <a:gd name="T22" fmla="*/ 241 w 243"/>
                <a:gd name="T23" fmla="*/ 10 h 244"/>
                <a:gd name="T24" fmla="*/ 243 w 243"/>
                <a:gd name="T25" fmla="*/ 16 h 244"/>
                <a:gd name="T26" fmla="*/ 243 w 243"/>
                <a:gd name="T27" fmla="*/ 230 h 244"/>
                <a:gd name="T28" fmla="*/ 243 w 243"/>
                <a:gd name="T29" fmla="*/ 230 h 244"/>
                <a:gd name="T30" fmla="*/ 241 w 243"/>
                <a:gd name="T31" fmla="*/ 236 h 244"/>
                <a:gd name="T32" fmla="*/ 238 w 243"/>
                <a:gd name="T33" fmla="*/ 240 h 244"/>
                <a:gd name="T34" fmla="*/ 234 w 243"/>
                <a:gd name="T35" fmla="*/ 244 h 244"/>
                <a:gd name="T36" fmla="*/ 228 w 243"/>
                <a:gd name="T37" fmla="*/ 244 h 244"/>
                <a:gd name="T38" fmla="*/ 13 w 243"/>
                <a:gd name="T39" fmla="*/ 244 h 244"/>
                <a:gd name="T40" fmla="*/ 13 w 243"/>
                <a:gd name="T41" fmla="*/ 244 h 244"/>
                <a:gd name="T42" fmla="*/ 7 w 243"/>
                <a:gd name="T43" fmla="*/ 244 h 244"/>
                <a:gd name="T44" fmla="*/ 3 w 243"/>
                <a:gd name="T45" fmla="*/ 240 h 244"/>
                <a:gd name="T46" fmla="*/ 0 w 243"/>
                <a:gd name="T47" fmla="*/ 236 h 244"/>
                <a:gd name="T48" fmla="*/ 0 w 243"/>
                <a:gd name="T49" fmla="*/ 230 h 244"/>
                <a:gd name="T50" fmla="*/ 0 w 243"/>
                <a:gd name="T51" fmla="*/ 2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0" y="230"/>
                  </a:moveTo>
                  <a:lnTo>
                    <a:pt x="0" y="16"/>
                  </a:lnTo>
                  <a:lnTo>
                    <a:pt x="0" y="16"/>
                  </a:lnTo>
                  <a:lnTo>
                    <a:pt x="0" y="10"/>
                  </a:lnTo>
                  <a:lnTo>
                    <a:pt x="3" y="4"/>
                  </a:lnTo>
                  <a:lnTo>
                    <a:pt x="7" y="2"/>
                  </a:lnTo>
                  <a:lnTo>
                    <a:pt x="13" y="0"/>
                  </a:lnTo>
                  <a:lnTo>
                    <a:pt x="228" y="0"/>
                  </a:lnTo>
                  <a:lnTo>
                    <a:pt x="228" y="0"/>
                  </a:lnTo>
                  <a:lnTo>
                    <a:pt x="234" y="2"/>
                  </a:lnTo>
                  <a:lnTo>
                    <a:pt x="238" y="4"/>
                  </a:lnTo>
                  <a:lnTo>
                    <a:pt x="241" y="10"/>
                  </a:lnTo>
                  <a:lnTo>
                    <a:pt x="243" y="16"/>
                  </a:lnTo>
                  <a:lnTo>
                    <a:pt x="243" y="230"/>
                  </a:lnTo>
                  <a:lnTo>
                    <a:pt x="243" y="230"/>
                  </a:lnTo>
                  <a:lnTo>
                    <a:pt x="241" y="236"/>
                  </a:lnTo>
                  <a:lnTo>
                    <a:pt x="238" y="240"/>
                  </a:lnTo>
                  <a:lnTo>
                    <a:pt x="234" y="244"/>
                  </a:lnTo>
                  <a:lnTo>
                    <a:pt x="228" y="244"/>
                  </a:lnTo>
                  <a:lnTo>
                    <a:pt x="13" y="244"/>
                  </a:lnTo>
                  <a:lnTo>
                    <a:pt x="13" y="244"/>
                  </a:lnTo>
                  <a:lnTo>
                    <a:pt x="7" y="244"/>
                  </a:lnTo>
                  <a:lnTo>
                    <a:pt x="3" y="240"/>
                  </a:lnTo>
                  <a:lnTo>
                    <a:pt x="0" y="236"/>
                  </a:lnTo>
                  <a:lnTo>
                    <a:pt x="0" y="230"/>
                  </a:lnTo>
                  <a:lnTo>
                    <a:pt x="0" y="23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3" name="Freeform 29"/>
            <p:cNvSpPr>
              <a:spLocks/>
            </p:cNvSpPr>
            <p:nvPr/>
          </p:nvSpPr>
          <p:spPr bwMode="auto">
            <a:xfrm>
              <a:off x="1213778" y="2281645"/>
              <a:ext cx="36030" cy="35449"/>
            </a:xfrm>
            <a:custGeom>
              <a:avLst/>
              <a:gdLst>
                <a:gd name="T0" fmla="*/ 244 w 244"/>
                <a:gd name="T1" fmla="*/ 16 h 244"/>
                <a:gd name="T2" fmla="*/ 244 w 244"/>
                <a:gd name="T3" fmla="*/ 230 h 244"/>
                <a:gd name="T4" fmla="*/ 244 w 244"/>
                <a:gd name="T5" fmla="*/ 230 h 244"/>
                <a:gd name="T6" fmla="*/ 244 w 244"/>
                <a:gd name="T7" fmla="*/ 236 h 244"/>
                <a:gd name="T8" fmla="*/ 240 w 244"/>
                <a:gd name="T9" fmla="*/ 240 h 244"/>
                <a:gd name="T10" fmla="*/ 236 w 244"/>
                <a:gd name="T11" fmla="*/ 244 h 244"/>
                <a:gd name="T12" fmla="*/ 230 w 244"/>
                <a:gd name="T13" fmla="*/ 244 h 244"/>
                <a:gd name="T14" fmla="*/ 16 w 244"/>
                <a:gd name="T15" fmla="*/ 244 h 244"/>
                <a:gd name="T16" fmla="*/ 16 w 244"/>
                <a:gd name="T17" fmla="*/ 244 h 244"/>
                <a:gd name="T18" fmla="*/ 10 w 244"/>
                <a:gd name="T19" fmla="*/ 244 h 244"/>
                <a:gd name="T20" fmla="*/ 6 w 244"/>
                <a:gd name="T21" fmla="*/ 240 h 244"/>
                <a:gd name="T22" fmla="*/ 2 w 244"/>
                <a:gd name="T23" fmla="*/ 236 h 244"/>
                <a:gd name="T24" fmla="*/ 0 w 244"/>
                <a:gd name="T25" fmla="*/ 230 h 244"/>
                <a:gd name="T26" fmla="*/ 0 w 244"/>
                <a:gd name="T27" fmla="*/ 16 h 244"/>
                <a:gd name="T28" fmla="*/ 0 w 244"/>
                <a:gd name="T29" fmla="*/ 16 h 244"/>
                <a:gd name="T30" fmla="*/ 2 w 244"/>
                <a:gd name="T31" fmla="*/ 10 h 244"/>
                <a:gd name="T32" fmla="*/ 6 w 244"/>
                <a:gd name="T33" fmla="*/ 4 h 244"/>
                <a:gd name="T34" fmla="*/ 10 w 244"/>
                <a:gd name="T35" fmla="*/ 2 h 244"/>
                <a:gd name="T36" fmla="*/ 16 w 244"/>
                <a:gd name="T37" fmla="*/ 0 h 244"/>
                <a:gd name="T38" fmla="*/ 230 w 244"/>
                <a:gd name="T39" fmla="*/ 0 h 244"/>
                <a:gd name="T40" fmla="*/ 230 w 244"/>
                <a:gd name="T41" fmla="*/ 0 h 244"/>
                <a:gd name="T42" fmla="*/ 236 w 244"/>
                <a:gd name="T43" fmla="*/ 2 h 244"/>
                <a:gd name="T44" fmla="*/ 240 w 244"/>
                <a:gd name="T45" fmla="*/ 4 h 244"/>
                <a:gd name="T46" fmla="*/ 244 w 244"/>
                <a:gd name="T47" fmla="*/ 10 h 244"/>
                <a:gd name="T48" fmla="*/ 244 w 244"/>
                <a:gd name="T49" fmla="*/ 16 h 244"/>
                <a:gd name="T50" fmla="*/ 244 w 244"/>
                <a:gd name="T51"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44" y="16"/>
                  </a:moveTo>
                  <a:lnTo>
                    <a:pt x="244" y="230"/>
                  </a:lnTo>
                  <a:lnTo>
                    <a:pt x="244" y="230"/>
                  </a:lnTo>
                  <a:lnTo>
                    <a:pt x="244" y="236"/>
                  </a:lnTo>
                  <a:lnTo>
                    <a:pt x="240" y="240"/>
                  </a:lnTo>
                  <a:lnTo>
                    <a:pt x="236" y="244"/>
                  </a:lnTo>
                  <a:lnTo>
                    <a:pt x="230" y="244"/>
                  </a:lnTo>
                  <a:lnTo>
                    <a:pt x="16" y="244"/>
                  </a:lnTo>
                  <a:lnTo>
                    <a:pt x="16" y="244"/>
                  </a:lnTo>
                  <a:lnTo>
                    <a:pt x="10" y="244"/>
                  </a:lnTo>
                  <a:lnTo>
                    <a:pt x="6" y="240"/>
                  </a:lnTo>
                  <a:lnTo>
                    <a:pt x="2" y="236"/>
                  </a:lnTo>
                  <a:lnTo>
                    <a:pt x="0" y="230"/>
                  </a:lnTo>
                  <a:lnTo>
                    <a:pt x="0" y="16"/>
                  </a:lnTo>
                  <a:lnTo>
                    <a:pt x="0" y="16"/>
                  </a:lnTo>
                  <a:lnTo>
                    <a:pt x="2" y="10"/>
                  </a:lnTo>
                  <a:lnTo>
                    <a:pt x="6" y="4"/>
                  </a:lnTo>
                  <a:lnTo>
                    <a:pt x="10" y="2"/>
                  </a:lnTo>
                  <a:lnTo>
                    <a:pt x="16" y="0"/>
                  </a:lnTo>
                  <a:lnTo>
                    <a:pt x="230" y="0"/>
                  </a:lnTo>
                  <a:lnTo>
                    <a:pt x="230" y="0"/>
                  </a:lnTo>
                  <a:lnTo>
                    <a:pt x="236" y="2"/>
                  </a:lnTo>
                  <a:lnTo>
                    <a:pt x="240" y="4"/>
                  </a:lnTo>
                  <a:lnTo>
                    <a:pt x="244" y="10"/>
                  </a:lnTo>
                  <a:lnTo>
                    <a:pt x="244" y="16"/>
                  </a:lnTo>
                  <a:lnTo>
                    <a:pt x="244" y="16"/>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4" name="Freeform 30"/>
            <p:cNvSpPr>
              <a:spLocks/>
            </p:cNvSpPr>
            <p:nvPr/>
          </p:nvSpPr>
          <p:spPr bwMode="auto">
            <a:xfrm>
              <a:off x="1358486" y="2243726"/>
              <a:ext cx="36030" cy="35304"/>
            </a:xfrm>
            <a:custGeom>
              <a:avLst/>
              <a:gdLst>
                <a:gd name="T0" fmla="*/ 228 w 244"/>
                <a:gd name="T1" fmla="*/ 243 h 243"/>
                <a:gd name="T2" fmla="*/ 16 w 244"/>
                <a:gd name="T3" fmla="*/ 243 h 243"/>
                <a:gd name="T4" fmla="*/ 16 w 244"/>
                <a:gd name="T5" fmla="*/ 243 h 243"/>
                <a:gd name="T6" fmla="*/ 10 w 244"/>
                <a:gd name="T7" fmla="*/ 243 h 243"/>
                <a:gd name="T8" fmla="*/ 4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4 w 244"/>
                <a:gd name="T21" fmla="*/ 5 h 243"/>
                <a:gd name="T22" fmla="*/ 10 w 244"/>
                <a:gd name="T23" fmla="*/ 2 h 243"/>
                <a:gd name="T24" fmla="*/ 16 w 244"/>
                <a:gd name="T25" fmla="*/ 0 h 243"/>
                <a:gd name="T26" fmla="*/ 228 w 244"/>
                <a:gd name="T27" fmla="*/ 0 h 243"/>
                <a:gd name="T28" fmla="*/ 228 w 244"/>
                <a:gd name="T29" fmla="*/ 0 h 243"/>
                <a:gd name="T30" fmla="*/ 234 w 244"/>
                <a:gd name="T31" fmla="*/ 2 h 243"/>
                <a:gd name="T32" fmla="*/ 240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40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6" y="243"/>
                  </a:lnTo>
                  <a:lnTo>
                    <a:pt x="16" y="243"/>
                  </a:lnTo>
                  <a:lnTo>
                    <a:pt x="10" y="243"/>
                  </a:lnTo>
                  <a:lnTo>
                    <a:pt x="4" y="239"/>
                  </a:lnTo>
                  <a:lnTo>
                    <a:pt x="2" y="235"/>
                  </a:lnTo>
                  <a:lnTo>
                    <a:pt x="0" y="230"/>
                  </a:lnTo>
                  <a:lnTo>
                    <a:pt x="0" y="15"/>
                  </a:lnTo>
                  <a:lnTo>
                    <a:pt x="0" y="15"/>
                  </a:lnTo>
                  <a:lnTo>
                    <a:pt x="2" y="9"/>
                  </a:lnTo>
                  <a:lnTo>
                    <a:pt x="4" y="5"/>
                  </a:lnTo>
                  <a:lnTo>
                    <a:pt x="10" y="2"/>
                  </a:lnTo>
                  <a:lnTo>
                    <a:pt x="16" y="0"/>
                  </a:lnTo>
                  <a:lnTo>
                    <a:pt x="228" y="0"/>
                  </a:lnTo>
                  <a:lnTo>
                    <a:pt x="228" y="0"/>
                  </a:lnTo>
                  <a:lnTo>
                    <a:pt x="234" y="2"/>
                  </a:lnTo>
                  <a:lnTo>
                    <a:pt x="240" y="5"/>
                  </a:lnTo>
                  <a:lnTo>
                    <a:pt x="242" y="9"/>
                  </a:lnTo>
                  <a:lnTo>
                    <a:pt x="244" y="15"/>
                  </a:lnTo>
                  <a:lnTo>
                    <a:pt x="244" y="230"/>
                  </a:lnTo>
                  <a:lnTo>
                    <a:pt x="244" y="230"/>
                  </a:lnTo>
                  <a:lnTo>
                    <a:pt x="242" y="235"/>
                  </a:lnTo>
                  <a:lnTo>
                    <a:pt x="240"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5" name="Freeform 31"/>
            <p:cNvSpPr>
              <a:spLocks/>
            </p:cNvSpPr>
            <p:nvPr/>
          </p:nvSpPr>
          <p:spPr bwMode="auto">
            <a:xfrm>
              <a:off x="1449593" y="2243726"/>
              <a:ext cx="36030" cy="35304"/>
            </a:xfrm>
            <a:custGeom>
              <a:avLst/>
              <a:gdLst>
                <a:gd name="T0" fmla="*/ 228 w 244"/>
                <a:gd name="T1" fmla="*/ 243 h 243"/>
                <a:gd name="T2" fmla="*/ 13 w 244"/>
                <a:gd name="T3" fmla="*/ 243 h 243"/>
                <a:gd name="T4" fmla="*/ 13 w 244"/>
                <a:gd name="T5" fmla="*/ 243 h 243"/>
                <a:gd name="T6" fmla="*/ 8 w 244"/>
                <a:gd name="T7" fmla="*/ 243 h 243"/>
                <a:gd name="T8" fmla="*/ 4 w 244"/>
                <a:gd name="T9" fmla="*/ 239 h 243"/>
                <a:gd name="T10" fmla="*/ 0 w 244"/>
                <a:gd name="T11" fmla="*/ 235 h 243"/>
                <a:gd name="T12" fmla="*/ 0 w 244"/>
                <a:gd name="T13" fmla="*/ 230 h 243"/>
                <a:gd name="T14" fmla="*/ 0 w 244"/>
                <a:gd name="T15" fmla="*/ 15 h 243"/>
                <a:gd name="T16" fmla="*/ 0 w 244"/>
                <a:gd name="T17" fmla="*/ 15 h 243"/>
                <a:gd name="T18" fmla="*/ 0 w 244"/>
                <a:gd name="T19" fmla="*/ 9 h 243"/>
                <a:gd name="T20" fmla="*/ 4 w 244"/>
                <a:gd name="T21" fmla="*/ 5 h 243"/>
                <a:gd name="T22" fmla="*/ 8 w 244"/>
                <a:gd name="T23" fmla="*/ 2 h 243"/>
                <a:gd name="T24" fmla="*/ 13 w 244"/>
                <a:gd name="T25" fmla="*/ 0 h 243"/>
                <a:gd name="T26" fmla="*/ 228 w 244"/>
                <a:gd name="T27" fmla="*/ 0 h 243"/>
                <a:gd name="T28" fmla="*/ 228 w 244"/>
                <a:gd name="T29" fmla="*/ 0 h 243"/>
                <a:gd name="T30" fmla="*/ 234 w 244"/>
                <a:gd name="T31" fmla="*/ 2 h 243"/>
                <a:gd name="T32" fmla="*/ 238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38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3" y="243"/>
                  </a:lnTo>
                  <a:lnTo>
                    <a:pt x="13" y="243"/>
                  </a:lnTo>
                  <a:lnTo>
                    <a:pt x="8" y="243"/>
                  </a:lnTo>
                  <a:lnTo>
                    <a:pt x="4" y="239"/>
                  </a:lnTo>
                  <a:lnTo>
                    <a:pt x="0" y="235"/>
                  </a:lnTo>
                  <a:lnTo>
                    <a:pt x="0" y="230"/>
                  </a:lnTo>
                  <a:lnTo>
                    <a:pt x="0" y="15"/>
                  </a:lnTo>
                  <a:lnTo>
                    <a:pt x="0" y="15"/>
                  </a:lnTo>
                  <a:lnTo>
                    <a:pt x="0" y="9"/>
                  </a:lnTo>
                  <a:lnTo>
                    <a:pt x="4" y="5"/>
                  </a:lnTo>
                  <a:lnTo>
                    <a:pt x="8" y="2"/>
                  </a:lnTo>
                  <a:lnTo>
                    <a:pt x="13" y="0"/>
                  </a:lnTo>
                  <a:lnTo>
                    <a:pt x="228" y="0"/>
                  </a:lnTo>
                  <a:lnTo>
                    <a:pt x="228" y="0"/>
                  </a:lnTo>
                  <a:lnTo>
                    <a:pt x="234" y="2"/>
                  </a:lnTo>
                  <a:lnTo>
                    <a:pt x="238" y="5"/>
                  </a:lnTo>
                  <a:lnTo>
                    <a:pt x="242" y="9"/>
                  </a:lnTo>
                  <a:lnTo>
                    <a:pt x="244" y="15"/>
                  </a:lnTo>
                  <a:lnTo>
                    <a:pt x="244" y="230"/>
                  </a:lnTo>
                  <a:lnTo>
                    <a:pt x="244" y="230"/>
                  </a:lnTo>
                  <a:lnTo>
                    <a:pt x="242" y="235"/>
                  </a:lnTo>
                  <a:lnTo>
                    <a:pt x="238"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6" name="Freeform 32"/>
            <p:cNvSpPr>
              <a:spLocks/>
            </p:cNvSpPr>
            <p:nvPr/>
          </p:nvSpPr>
          <p:spPr bwMode="auto">
            <a:xfrm>
              <a:off x="1497583" y="2243726"/>
              <a:ext cx="36030" cy="35304"/>
            </a:xfrm>
            <a:custGeom>
              <a:avLst/>
              <a:gdLst>
                <a:gd name="T0" fmla="*/ 228 w 244"/>
                <a:gd name="T1" fmla="*/ 243 h 243"/>
                <a:gd name="T2" fmla="*/ 14 w 244"/>
                <a:gd name="T3" fmla="*/ 243 h 243"/>
                <a:gd name="T4" fmla="*/ 14 w 244"/>
                <a:gd name="T5" fmla="*/ 243 h 243"/>
                <a:gd name="T6" fmla="*/ 8 w 244"/>
                <a:gd name="T7" fmla="*/ 243 h 243"/>
                <a:gd name="T8" fmla="*/ 4 w 244"/>
                <a:gd name="T9" fmla="*/ 239 h 243"/>
                <a:gd name="T10" fmla="*/ 0 w 244"/>
                <a:gd name="T11" fmla="*/ 235 h 243"/>
                <a:gd name="T12" fmla="*/ 0 w 244"/>
                <a:gd name="T13" fmla="*/ 230 h 243"/>
                <a:gd name="T14" fmla="*/ 0 w 244"/>
                <a:gd name="T15" fmla="*/ 15 h 243"/>
                <a:gd name="T16" fmla="*/ 0 w 244"/>
                <a:gd name="T17" fmla="*/ 15 h 243"/>
                <a:gd name="T18" fmla="*/ 0 w 244"/>
                <a:gd name="T19" fmla="*/ 9 h 243"/>
                <a:gd name="T20" fmla="*/ 4 w 244"/>
                <a:gd name="T21" fmla="*/ 5 h 243"/>
                <a:gd name="T22" fmla="*/ 8 w 244"/>
                <a:gd name="T23" fmla="*/ 2 h 243"/>
                <a:gd name="T24" fmla="*/ 14 w 244"/>
                <a:gd name="T25" fmla="*/ 0 h 243"/>
                <a:gd name="T26" fmla="*/ 228 w 244"/>
                <a:gd name="T27" fmla="*/ 0 h 243"/>
                <a:gd name="T28" fmla="*/ 228 w 244"/>
                <a:gd name="T29" fmla="*/ 0 h 243"/>
                <a:gd name="T30" fmla="*/ 234 w 244"/>
                <a:gd name="T31" fmla="*/ 2 h 243"/>
                <a:gd name="T32" fmla="*/ 240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40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4" y="243"/>
                  </a:lnTo>
                  <a:lnTo>
                    <a:pt x="14" y="243"/>
                  </a:lnTo>
                  <a:lnTo>
                    <a:pt x="8" y="243"/>
                  </a:lnTo>
                  <a:lnTo>
                    <a:pt x="4" y="239"/>
                  </a:lnTo>
                  <a:lnTo>
                    <a:pt x="0" y="235"/>
                  </a:lnTo>
                  <a:lnTo>
                    <a:pt x="0" y="230"/>
                  </a:lnTo>
                  <a:lnTo>
                    <a:pt x="0" y="15"/>
                  </a:lnTo>
                  <a:lnTo>
                    <a:pt x="0" y="15"/>
                  </a:lnTo>
                  <a:lnTo>
                    <a:pt x="0" y="9"/>
                  </a:lnTo>
                  <a:lnTo>
                    <a:pt x="4" y="5"/>
                  </a:lnTo>
                  <a:lnTo>
                    <a:pt x="8" y="2"/>
                  </a:lnTo>
                  <a:lnTo>
                    <a:pt x="14" y="0"/>
                  </a:lnTo>
                  <a:lnTo>
                    <a:pt x="228" y="0"/>
                  </a:lnTo>
                  <a:lnTo>
                    <a:pt x="228" y="0"/>
                  </a:lnTo>
                  <a:lnTo>
                    <a:pt x="234" y="2"/>
                  </a:lnTo>
                  <a:lnTo>
                    <a:pt x="240" y="5"/>
                  </a:lnTo>
                  <a:lnTo>
                    <a:pt x="242" y="9"/>
                  </a:lnTo>
                  <a:lnTo>
                    <a:pt x="244" y="15"/>
                  </a:lnTo>
                  <a:lnTo>
                    <a:pt x="244" y="230"/>
                  </a:lnTo>
                  <a:lnTo>
                    <a:pt x="244" y="230"/>
                  </a:lnTo>
                  <a:lnTo>
                    <a:pt x="242" y="235"/>
                  </a:lnTo>
                  <a:lnTo>
                    <a:pt x="240"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7" name="Freeform 33"/>
            <p:cNvSpPr>
              <a:spLocks/>
            </p:cNvSpPr>
            <p:nvPr/>
          </p:nvSpPr>
          <p:spPr bwMode="auto">
            <a:xfrm>
              <a:off x="1449593" y="2282226"/>
              <a:ext cx="36030" cy="35449"/>
            </a:xfrm>
            <a:custGeom>
              <a:avLst/>
              <a:gdLst>
                <a:gd name="T0" fmla="*/ 228 w 244"/>
                <a:gd name="T1" fmla="*/ 244 h 244"/>
                <a:gd name="T2" fmla="*/ 13 w 244"/>
                <a:gd name="T3" fmla="*/ 244 h 244"/>
                <a:gd name="T4" fmla="*/ 13 w 244"/>
                <a:gd name="T5" fmla="*/ 244 h 244"/>
                <a:gd name="T6" fmla="*/ 8 w 244"/>
                <a:gd name="T7" fmla="*/ 242 h 244"/>
                <a:gd name="T8" fmla="*/ 4 w 244"/>
                <a:gd name="T9" fmla="*/ 240 h 244"/>
                <a:gd name="T10" fmla="*/ 0 w 244"/>
                <a:gd name="T11" fmla="*/ 234 h 244"/>
                <a:gd name="T12" fmla="*/ 0 w 244"/>
                <a:gd name="T13" fmla="*/ 228 h 244"/>
                <a:gd name="T14" fmla="*/ 0 w 244"/>
                <a:gd name="T15" fmla="*/ 14 h 244"/>
                <a:gd name="T16" fmla="*/ 0 w 244"/>
                <a:gd name="T17" fmla="*/ 14 h 244"/>
                <a:gd name="T18" fmla="*/ 0 w 244"/>
                <a:gd name="T19" fmla="*/ 8 h 244"/>
                <a:gd name="T20" fmla="*/ 4 w 244"/>
                <a:gd name="T21" fmla="*/ 4 h 244"/>
                <a:gd name="T22" fmla="*/ 8 w 244"/>
                <a:gd name="T23" fmla="*/ 0 h 244"/>
                <a:gd name="T24" fmla="*/ 13 w 244"/>
                <a:gd name="T25" fmla="*/ 0 h 244"/>
                <a:gd name="T26" fmla="*/ 228 w 244"/>
                <a:gd name="T27" fmla="*/ 0 h 244"/>
                <a:gd name="T28" fmla="*/ 228 w 244"/>
                <a:gd name="T29" fmla="*/ 0 h 244"/>
                <a:gd name="T30" fmla="*/ 234 w 244"/>
                <a:gd name="T31" fmla="*/ 0 h 244"/>
                <a:gd name="T32" fmla="*/ 238 w 244"/>
                <a:gd name="T33" fmla="*/ 4 h 244"/>
                <a:gd name="T34" fmla="*/ 242 w 244"/>
                <a:gd name="T35" fmla="*/ 8 h 244"/>
                <a:gd name="T36" fmla="*/ 244 w 244"/>
                <a:gd name="T37" fmla="*/ 14 h 244"/>
                <a:gd name="T38" fmla="*/ 244 w 244"/>
                <a:gd name="T39" fmla="*/ 228 h 244"/>
                <a:gd name="T40" fmla="*/ 244 w 244"/>
                <a:gd name="T41" fmla="*/ 228 h 244"/>
                <a:gd name="T42" fmla="*/ 242 w 244"/>
                <a:gd name="T43" fmla="*/ 234 h 244"/>
                <a:gd name="T44" fmla="*/ 238 w 244"/>
                <a:gd name="T45" fmla="*/ 240 h 244"/>
                <a:gd name="T46" fmla="*/ 234 w 244"/>
                <a:gd name="T47" fmla="*/ 242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3" y="244"/>
                  </a:lnTo>
                  <a:lnTo>
                    <a:pt x="13" y="244"/>
                  </a:lnTo>
                  <a:lnTo>
                    <a:pt x="8" y="242"/>
                  </a:lnTo>
                  <a:lnTo>
                    <a:pt x="4" y="240"/>
                  </a:lnTo>
                  <a:lnTo>
                    <a:pt x="0" y="234"/>
                  </a:lnTo>
                  <a:lnTo>
                    <a:pt x="0" y="228"/>
                  </a:lnTo>
                  <a:lnTo>
                    <a:pt x="0" y="14"/>
                  </a:lnTo>
                  <a:lnTo>
                    <a:pt x="0" y="14"/>
                  </a:lnTo>
                  <a:lnTo>
                    <a:pt x="0" y="8"/>
                  </a:lnTo>
                  <a:lnTo>
                    <a:pt x="4" y="4"/>
                  </a:lnTo>
                  <a:lnTo>
                    <a:pt x="8" y="0"/>
                  </a:lnTo>
                  <a:lnTo>
                    <a:pt x="13" y="0"/>
                  </a:lnTo>
                  <a:lnTo>
                    <a:pt x="228" y="0"/>
                  </a:lnTo>
                  <a:lnTo>
                    <a:pt x="228" y="0"/>
                  </a:lnTo>
                  <a:lnTo>
                    <a:pt x="234" y="0"/>
                  </a:lnTo>
                  <a:lnTo>
                    <a:pt x="238" y="4"/>
                  </a:lnTo>
                  <a:lnTo>
                    <a:pt x="242" y="8"/>
                  </a:lnTo>
                  <a:lnTo>
                    <a:pt x="244" y="14"/>
                  </a:lnTo>
                  <a:lnTo>
                    <a:pt x="244" y="228"/>
                  </a:lnTo>
                  <a:lnTo>
                    <a:pt x="244" y="228"/>
                  </a:lnTo>
                  <a:lnTo>
                    <a:pt x="242" y="234"/>
                  </a:lnTo>
                  <a:lnTo>
                    <a:pt x="238" y="240"/>
                  </a:lnTo>
                  <a:lnTo>
                    <a:pt x="234" y="242"/>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8" name="Freeform 34"/>
            <p:cNvSpPr>
              <a:spLocks/>
            </p:cNvSpPr>
            <p:nvPr/>
          </p:nvSpPr>
          <p:spPr bwMode="auto">
            <a:xfrm>
              <a:off x="1449593" y="2320289"/>
              <a:ext cx="36030" cy="35449"/>
            </a:xfrm>
            <a:custGeom>
              <a:avLst/>
              <a:gdLst>
                <a:gd name="T0" fmla="*/ 228 w 244"/>
                <a:gd name="T1" fmla="*/ 244 h 244"/>
                <a:gd name="T2" fmla="*/ 13 w 244"/>
                <a:gd name="T3" fmla="*/ 244 h 244"/>
                <a:gd name="T4" fmla="*/ 13 w 244"/>
                <a:gd name="T5" fmla="*/ 244 h 244"/>
                <a:gd name="T6" fmla="*/ 8 w 244"/>
                <a:gd name="T7" fmla="*/ 244 h 244"/>
                <a:gd name="T8" fmla="*/ 4 w 244"/>
                <a:gd name="T9" fmla="*/ 240 h 244"/>
                <a:gd name="T10" fmla="*/ 0 w 244"/>
                <a:gd name="T11" fmla="*/ 236 h 244"/>
                <a:gd name="T12" fmla="*/ 0 w 244"/>
                <a:gd name="T13" fmla="*/ 230 h 244"/>
                <a:gd name="T14" fmla="*/ 0 w 244"/>
                <a:gd name="T15" fmla="*/ 16 h 244"/>
                <a:gd name="T16" fmla="*/ 0 w 244"/>
                <a:gd name="T17" fmla="*/ 16 h 244"/>
                <a:gd name="T18" fmla="*/ 0 w 244"/>
                <a:gd name="T19" fmla="*/ 10 h 244"/>
                <a:gd name="T20" fmla="*/ 4 w 244"/>
                <a:gd name="T21" fmla="*/ 4 h 244"/>
                <a:gd name="T22" fmla="*/ 8 w 244"/>
                <a:gd name="T23" fmla="*/ 2 h 244"/>
                <a:gd name="T24" fmla="*/ 13 w 244"/>
                <a:gd name="T25" fmla="*/ 0 h 244"/>
                <a:gd name="T26" fmla="*/ 228 w 244"/>
                <a:gd name="T27" fmla="*/ 0 h 244"/>
                <a:gd name="T28" fmla="*/ 228 w 244"/>
                <a:gd name="T29" fmla="*/ 0 h 244"/>
                <a:gd name="T30" fmla="*/ 234 w 244"/>
                <a:gd name="T31" fmla="*/ 2 h 244"/>
                <a:gd name="T32" fmla="*/ 238 w 244"/>
                <a:gd name="T33" fmla="*/ 4 h 244"/>
                <a:gd name="T34" fmla="*/ 242 w 244"/>
                <a:gd name="T35" fmla="*/ 10 h 244"/>
                <a:gd name="T36" fmla="*/ 244 w 244"/>
                <a:gd name="T37" fmla="*/ 16 h 244"/>
                <a:gd name="T38" fmla="*/ 244 w 244"/>
                <a:gd name="T39" fmla="*/ 230 h 244"/>
                <a:gd name="T40" fmla="*/ 244 w 244"/>
                <a:gd name="T41" fmla="*/ 230 h 244"/>
                <a:gd name="T42" fmla="*/ 242 w 244"/>
                <a:gd name="T43" fmla="*/ 236 h 244"/>
                <a:gd name="T44" fmla="*/ 238 w 244"/>
                <a:gd name="T45" fmla="*/ 240 h 244"/>
                <a:gd name="T46" fmla="*/ 234 w 244"/>
                <a:gd name="T47" fmla="*/ 244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3" y="244"/>
                  </a:lnTo>
                  <a:lnTo>
                    <a:pt x="13" y="244"/>
                  </a:lnTo>
                  <a:lnTo>
                    <a:pt x="8" y="244"/>
                  </a:lnTo>
                  <a:lnTo>
                    <a:pt x="4" y="240"/>
                  </a:lnTo>
                  <a:lnTo>
                    <a:pt x="0" y="236"/>
                  </a:lnTo>
                  <a:lnTo>
                    <a:pt x="0" y="230"/>
                  </a:lnTo>
                  <a:lnTo>
                    <a:pt x="0" y="16"/>
                  </a:lnTo>
                  <a:lnTo>
                    <a:pt x="0" y="16"/>
                  </a:lnTo>
                  <a:lnTo>
                    <a:pt x="0" y="10"/>
                  </a:lnTo>
                  <a:lnTo>
                    <a:pt x="4" y="4"/>
                  </a:lnTo>
                  <a:lnTo>
                    <a:pt x="8" y="2"/>
                  </a:lnTo>
                  <a:lnTo>
                    <a:pt x="13" y="0"/>
                  </a:lnTo>
                  <a:lnTo>
                    <a:pt x="228" y="0"/>
                  </a:lnTo>
                  <a:lnTo>
                    <a:pt x="228" y="0"/>
                  </a:lnTo>
                  <a:lnTo>
                    <a:pt x="234" y="2"/>
                  </a:lnTo>
                  <a:lnTo>
                    <a:pt x="238" y="4"/>
                  </a:lnTo>
                  <a:lnTo>
                    <a:pt x="242" y="10"/>
                  </a:lnTo>
                  <a:lnTo>
                    <a:pt x="244" y="16"/>
                  </a:lnTo>
                  <a:lnTo>
                    <a:pt x="244" y="230"/>
                  </a:lnTo>
                  <a:lnTo>
                    <a:pt x="244" y="230"/>
                  </a:lnTo>
                  <a:lnTo>
                    <a:pt x="242" y="236"/>
                  </a:lnTo>
                  <a:lnTo>
                    <a:pt x="238" y="240"/>
                  </a:lnTo>
                  <a:lnTo>
                    <a:pt x="234" y="244"/>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19" name="Freeform 35"/>
            <p:cNvSpPr>
              <a:spLocks/>
            </p:cNvSpPr>
            <p:nvPr/>
          </p:nvSpPr>
          <p:spPr bwMode="auto">
            <a:xfrm>
              <a:off x="1497583" y="2282226"/>
              <a:ext cx="36030" cy="35449"/>
            </a:xfrm>
            <a:custGeom>
              <a:avLst/>
              <a:gdLst>
                <a:gd name="T0" fmla="*/ 228 w 244"/>
                <a:gd name="T1" fmla="*/ 244 h 244"/>
                <a:gd name="T2" fmla="*/ 14 w 244"/>
                <a:gd name="T3" fmla="*/ 244 h 244"/>
                <a:gd name="T4" fmla="*/ 14 w 244"/>
                <a:gd name="T5" fmla="*/ 244 h 244"/>
                <a:gd name="T6" fmla="*/ 8 w 244"/>
                <a:gd name="T7" fmla="*/ 242 h 244"/>
                <a:gd name="T8" fmla="*/ 4 w 244"/>
                <a:gd name="T9" fmla="*/ 240 h 244"/>
                <a:gd name="T10" fmla="*/ 0 w 244"/>
                <a:gd name="T11" fmla="*/ 234 h 244"/>
                <a:gd name="T12" fmla="*/ 0 w 244"/>
                <a:gd name="T13" fmla="*/ 228 h 244"/>
                <a:gd name="T14" fmla="*/ 0 w 244"/>
                <a:gd name="T15" fmla="*/ 14 h 244"/>
                <a:gd name="T16" fmla="*/ 0 w 244"/>
                <a:gd name="T17" fmla="*/ 14 h 244"/>
                <a:gd name="T18" fmla="*/ 0 w 244"/>
                <a:gd name="T19" fmla="*/ 8 h 244"/>
                <a:gd name="T20" fmla="*/ 4 w 244"/>
                <a:gd name="T21" fmla="*/ 4 h 244"/>
                <a:gd name="T22" fmla="*/ 8 w 244"/>
                <a:gd name="T23" fmla="*/ 0 h 244"/>
                <a:gd name="T24" fmla="*/ 14 w 244"/>
                <a:gd name="T25" fmla="*/ 0 h 244"/>
                <a:gd name="T26" fmla="*/ 228 w 244"/>
                <a:gd name="T27" fmla="*/ 0 h 244"/>
                <a:gd name="T28" fmla="*/ 228 w 244"/>
                <a:gd name="T29" fmla="*/ 0 h 244"/>
                <a:gd name="T30" fmla="*/ 234 w 244"/>
                <a:gd name="T31" fmla="*/ 0 h 244"/>
                <a:gd name="T32" fmla="*/ 240 w 244"/>
                <a:gd name="T33" fmla="*/ 4 h 244"/>
                <a:gd name="T34" fmla="*/ 242 w 244"/>
                <a:gd name="T35" fmla="*/ 8 h 244"/>
                <a:gd name="T36" fmla="*/ 244 w 244"/>
                <a:gd name="T37" fmla="*/ 14 h 244"/>
                <a:gd name="T38" fmla="*/ 244 w 244"/>
                <a:gd name="T39" fmla="*/ 228 h 244"/>
                <a:gd name="T40" fmla="*/ 244 w 244"/>
                <a:gd name="T41" fmla="*/ 228 h 244"/>
                <a:gd name="T42" fmla="*/ 242 w 244"/>
                <a:gd name="T43" fmla="*/ 234 h 244"/>
                <a:gd name="T44" fmla="*/ 240 w 244"/>
                <a:gd name="T45" fmla="*/ 240 h 244"/>
                <a:gd name="T46" fmla="*/ 234 w 244"/>
                <a:gd name="T47" fmla="*/ 242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4" y="244"/>
                  </a:lnTo>
                  <a:lnTo>
                    <a:pt x="14" y="244"/>
                  </a:lnTo>
                  <a:lnTo>
                    <a:pt x="8" y="242"/>
                  </a:lnTo>
                  <a:lnTo>
                    <a:pt x="4" y="240"/>
                  </a:lnTo>
                  <a:lnTo>
                    <a:pt x="0" y="234"/>
                  </a:lnTo>
                  <a:lnTo>
                    <a:pt x="0" y="228"/>
                  </a:lnTo>
                  <a:lnTo>
                    <a:pt x="0" y="14"/>
                  </a:lnTo>
                  <a:lnTo>
                    <a:pt x="0" y="14"/>
                  </a:lnTo>
                  <a:lnTo>
                    <a:pt x="0" y="8"/>
                  </a:lnTo>
                  <a:lnTo>
                    <a:pt x="4" y="4"/>
                  </a:lnTo>
                  <a:lnTo>
                    <a:pt x="8" y="0"/>
                  </a:lnTo>
                  <a:lnTo>
                    <a:pt x="14" y="0"/>
                  </a:lnTo>
                  <a:lnTo>
                    <a:pt x="228" y="0"/>
                  </a:lnTo>
                  <a:lnTo>
                    <a:pt x="228" y="0"/>
                  </a:lnTo>
                  <a:lnTo>
                    <a:pt x="234" y="0"/>
                  </a:lnTo>
                  <a:lnTo>
                    <a:pt x="240" y="4"/>
                  </a:lnTo>
                  <a:lnTo>
                    <a:pt x="242" y="8"/>
                  </a:lnTo>
                  <a:lnTo>
                    <a:pt x="244" y="14"/>
                  </a:lnTo>
                  <a:lnTo>
                    <a:pt x="244" y="228"/>
                  </a:lnTo>
                  <a:lnTo>
                    <a:pt x="244" y="228"/>
                  </a:lnTo>
                  <a:lnTo>
                    <a:pt x="242" y="234"/>
                  </a:lnTo>
                  <a:lnTo>
                    <a:pt x="240" y="240"/>
                  </a:lnTo>
                  <a:lnTo>
                    <a:pt x="234" y="242"/>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20" name="Rectangle 45"/>
            <p:cNvSpPr>
              <a:spLocks noChangeArrowheads="1"/>
            </p:cNvSpPr>
            <p:nvPr/>
          </p:nvSpPr>
          <p:spPr bwMode="auto">
            <a:xfrm>
              <a:off x="1497583" y="2322033"/>
              <a:ext cx="36030" cy="33706"/>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21" name="Rectangle 52"/>
            <p:cNvSpPr>
              <a:spLocks noChangeArrowheads="1"/>
            </p:cNvSpPr>
            <p:nvPr/>
          </p:nvSpPr>
          <p:spPr bwMode="auto">
            <a:xfrm>
              <a:off x="1139061" y="2023043"/>
              <a:ext cx="280556" cy="203964"/>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22" name="Rectangle 89"/>
            <p:cNvSpPr>
              <a:spLocks noChangeArrowheads="1"/>
            </p:cNvSpPr>
            <p:nvPr/>
          </p:nvSpPr>
          <p:spPr bwMode="auto">
            <a:xfrm>
              <a:off x="1428708" y="2023043"/>
              <a:ext cx="117198" cy="203395"/>
            </a:xfrm>
            <a:prstGeom prst="rect">
              <a:avLst/>
            </a:prstGeom>
            <a:noFill/>
            <a:ln w="381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23" name="Line 95"/>
            <p:cNvSpPr>
              <a:spLocks noChangeShapeType="1"/>
            </p:cNvSpPr>
            <p:nvPr/>
          </p:nvSpPr>
          <p:spPr bwMode="auto">
            <a:xfrm>
              <a:off x="1444192" y="2042558"/>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24" name="Line 95"/>
            <p:cNvSpPr>
              <a:spLocks noChangeShapeType="1"/>
            </p:cNvSpPr>
            <p:nvPr/>
          </p:nvSpPr>
          <p:spPr bwMode="auto">
            <a:xfrm>
              <a:off x="1444192" y="2072724"/>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25" name="Line 95"/>
            <p:cNvSpPr>
              <a:spLocks noChangeShapeType="1"/>
            </p:cNvSpPr>
            <p:nvPr/>
          </p:nvSpPr>
          <p:spPr bwMode="auto">
            <a:xfrm>
              <a:off x="1444192" y="2099117"/>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26" name="Line 95"/>
            <p:cNvSpPr>
              <a:spLocks noChangeShapeType="1"/>
            </p:cNvSpPr>
            <p:nvPr/>
          </p:nvSpPr>
          <p:spPr bwMode="auto">
            <a:xfrm>
              <a:off x="1444192" y="2125976"/>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27" name="Line 95"/>
            <p:cNvSpPr>
              <a:spLocks noChangeShapeType="1"/>
            </p:cNvSpPr>
            <p:nvPr/>
          </p:nvSpPr>
          <p:spPr bwMode="auto">
            <a:xfrm>
              <a:off x="1444192" y="2153070"/>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grpSp>
      <p:grpSp>
        <p:nvGrpSpPr>
          <p:cNvPr id="528" name="Group 527"/>
          <p:cNvGrpSpPr/>
          <p:nvPr/>
        </p:nvGrpSpPr>
        <p:grpSpPr>
          <a:xfrm>
            <a:off x="9600124" y="3139708"/>
            <a:ext cx="1120599" cy="311683"/>
            <a:chOff x="3170331" y="2545609"/>
            <a:chExt cx="1120599" cy="311683"/>
          </a:xfrm>
        </p:grpSpPr>
        <p:sp>
          <p:nvSpPr>
            <p:cNvPr id="529" name="Pyöristetty suorakulmio 9"/>
            <p:cNvSpPr>
              <a:spLocks noChangeArrowheads="1"/>
            </p:cNvSpPr>
            <p:nvPr/>
          </p:nvSpPr>
          <p:spPr bwMode="gray">
            <a:xfrm>
              <a:off x="3170331" y="2547694"/>
              <a:ext cx="1120599" cy="303344"/>
            </a:xfrm>
            <a:prstGeom prst="roundRect">
              <a:avLst>
                <a:gd name="adj" fmla="val 3106"/>
              </a:avLst>
            </a:prstGeom>
            <a:solidFill>
              <a:srgbClr val="FFFFFF"/>
            </a:solidFill>
            <a:ln w="12700">
              <a:solidFill>
                <a:schemeClr val="tx2"/>
              </a:solidFill>
              <a:round/>
              <a:headEnd/>
              <a:tailEnd/>
            </a:ln>
            <a:extLst/>
          </p:spPr>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530" name="WordArt 671"/>
            <p:cNvSpPr>
              <a:spLocks noChangeArrowheads="1" noChangeShapeType="1" noTextEdit="1"/>
            </p:cNvSpPr>
            <p:nvPr/>
          </p:nvSpPr>
          <p:spPr bwMode="auto">
            <a:xfrm>
              <a:off x="4122058" y="2581051"/>
              <a:ext cx="87563" cy="16679"/>
            </a:xfrm>
            <a:prstGeom prst="rect">
              <a:avLst/>
            </a:prstGeom>
            <a:extLst>
              <a:ext uri="{91240B29-F687-4F45-9708-019B960494DF}">
                <a14:hiddenLine xmlns:a14="http://schemas.microsoft.com/office/drawing/2010/main" w="127">
                  <a:solidFill>
                    <a:schemeClr val="accent2"/>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Clr>
                  <a:srgbClr val="002897"/>
                </a:buClr>
              </a:pPr>
              <a:r>
                <a:rPr lang="en-US" sz="3600" kern="10">
                  <a:solidFill>
                    <a:srgbClr val="0096EA"/>
                  </a:solidFill>
                  <a:cs typeface="Arial" panose="020B0604020202020204" pitchFamily="34" charset="0"/>
                </a:rPr>
                <a:t>SYS600C</a:t>
              </a:r>
            </a:p>
          </p:txBody>
        </p:sp>
        <p:grpSp>
          <p:nvGrpSpPr>
            <p:cNvPr id="531" name="Ryhmitä 8"/>
            <p:cNvGrpSpPr>
              <a:grpSpLocks/>
            </p:cNvGrpSpPr>
            <p:nvPr/>
          </p:nvGrpSpPr>
          <p:grpSpPr bwMode="auto">
            <a:xfrm>
              <a:off x="3244343" y="2574797"/>
              <a:ext cx="874588" cy="282495"/>
              <a:chOff x="1602000" y="1490400"/>
              <a:chExt cx="5320875" cy="1714925"/>
            </a:xfrm>
          </p:grpSpPr>
          <p:pic>
            <p:nvPicPr>
              <p:cNvPr id="540" name="Kuva 7" descr="ABB_logo_Bold.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2000" y="1490400"/>
                <a:ext cx="379625" cy="1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 name="Puolisuunnikas 586"/>
              <p:cNvSpPr/>
              <p:nvPr/>
            </p:nvSpPr>
            <p:spPr bwMode="gray">
              <a:xfrm flipV="1">
                <a:off x="2033251" y="3161026"/>
                <a:ext cx="196602" cy="44299"/>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542" name="Puolisuunnikas 626"/>
              <p:cNvSpPr/>
              <p:nvPr/>
            </p:nvSpPr>
            <p:spPr bwMode="gray">
              <a:xfrm flipV="1">
                <a:off x="6726277" y="3161026"/>
                <a:ext cx="196602" cy="44299"/>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grpSp>
        <p:grpSp>
          <p:nvGrpSpPr>
            <p:cNvPr id="532" name="Group 761"/>
            <p:cNvGrpSpPr>
              <a:grpSpLocks/>
            </p:cNvGrpSpPr>
            <p:nvPr/>
          </p:nvGrpSpPr>
          <p:grpSpPr bwMode="auto">
            <a:xfrm>
              <a:off x="3184925" y="2545609"/>
              <a:ext cx="1090369" cy="306471"/>
              <a:chOff x="782" y="827"/>
              <a:chExt cx="4180" cy="1174"/>
            </a:xfrm>
          </p:grpSpPr>
          <p:cxnSp>
            <p:nvCxnSpPr>
              <p:cNvPr id="533" name="Suora yhdysviiva 14"/>
              <p:cNvCxnSpPr>
                <a:cxnSpLocks noChangeShapeType="1"/>
              </p:cNvCxnSpPr>
              <p:nvPr/>
            </p:nvCxnSpPr>
            <p:spPr bwMode="gray">
              <a:xfrm>
                <a:off x="4826" y="833"/>
                <a:ext cx="0" cy="1168"/>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sp>
            <p:nvSpPr>
              <p:cNvPr id="534" name="Pyöristetty suorakulmio 11"/>
              <p:cNvSpPr>
                <a:spLocks noChangeArrowheads="1"/>
              </p:cNvSpPr>
              <p:nvPr/>
            </p:nvSpPr>
            <p:spPr bwMode="gray">
              <a:xfrm>
                <a:off x="782" y="936"/>
                <a:ext cx="87" cy="963"/>
              </a:xfrm>
              <a:prstGeom prst="roundRect">
                <a:avLst>
                  <a:gd name="adj" fmla="val 50000"/>
                </a:avLst>
              </a:prstGeom>
              <a:noFill/>
              <a:ln w="508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535" name="Pyöristetty suorakulmio 12"/>
              <p:cNvSpPr>
                <a:spLocks noChangeArrowheads="1"/>
              </p:cNvSpPr>
              <p:nvPr/>
            </p:nvSpPr>
            <p:spPr bwMode="gray">
              <a:xfrm>
                <a:off x="4876" y="936"/>
                <a:ext cx="86" cy="963"/>
              </a:xfrm>
              <a:prstGeom prst="roundRect">
                <a:avLst>
                  <a:gd name="adj" fmla="val 50000"/>
                </a:avLst>
              </a:prstGeom>
              <a:noFill/>
              <a:ln w="508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72000" tIns="72000" rIns="72000" bIns="72000" anchor="ctr"/>
              <a:lstStyle/>
              <a:p>
                <a:pPr algn="ctr">
                  <a:spcBef>
                    <a:spcPts val="1100"/>
                  </a:spcBef>
                  <a:buClr>
                    <a:srgbClr val="002897"/>
                  </a:buClr>
                  <a:defRPr/>
                </a:pPr>
                <a:endParaRPr lang="fi-FI" sz="1600" dirty="0" err="1">
                  <a:solidFill>
                    <a:srgbClr val="FFFFFF"/>
                  </a:solidFill>
                  <a:cs typeface="Arial" pitchFamily="34" charset="0"/>
                </a:endParaRPr>
              </a:p>
            </p:txBody>
          </p:sp>
          <p:cxnSp>
            <p:nvCxnSpPr>
              <p:cNvPr id="536" name="Suora yhdysviiva 15"/>
              <p:cNvCxnSpPr>
                <a:cxnSpLocks noChangeShapeType="1"/>
              </p:cNvCxnSpPr>
              <p:nvPr/>
            </p:nvCxnSpPr>
            <p:spPr bwMode="gray">
              <a:xfrm>
                <a:off x="925" y="827"/>
                <a:ext cx="0" cy="1168"/>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537" name="Suora yhdysviiva 22"/>
              <p:cNvCxnSpPr>
                <a:cxnSpLocks noChangeShapeType="1"/>
              </p:cNvCxnSpPr>
              <p:nvPr/>
            </p:nvCxnSpPr>
            <p:spPr bwMode="gray">
              <a:xfrm>
                <a:off x="928" y="1142"/>
                <a:ext cx="3896"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538" name="Suora yhdysviiva 25"/>
              <p:cNvCxnSpPr>
                <a:cxnSpLocks noChangeShapeType="1"/>
              </p:cNvCxnSpPr>
              <p:nvPr/>
            </p:nvCxnSpPr>
            <p:spPr bwMode="gray">
              <a:xfrm>
                <a:off x="928" y="1307"/>
                <a:ext cx="3896"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539" name="Suora yhdysviiva 27"/>
              <p:cNvCxnSpPr>
                <a:cxnSpLocks noChangeShapeType="1"/>
              </p:cNvCxnSpPr>
              <p:nvPr/>
            </p:nvCxnSpPr>
            <p:spPr bwMode="gray">
              <a:xfrm>
                <a:off x="925" y="1416"/>
                <a:ext cx="3897"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grpSp>
      </p:grpSp>
      <p:sp>
        <p:nvSpPr>
          <p:cNvPr id="543" name="TextBox 542"/>
          <p:cNvSpPr txBox="1"/>
          <p:nvPr/>
        </p:nvSpPr>
        <p:spPr>
          <a:xfrm>
            <a:off x="9895474" y="2994234"/>
            <a:ext cx="819602" cy="1384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r">
              <a:spcBef>
                <a:spcPts val="0"/>
              </a:spcBef>
              <a:buClr>
                <a:srgbClr val="002897"/>
              </a:buClr>
            </a:pPr>
            <a:r>
              <a:rPr lang="en-US" sz="900" dirty="0">
                <a:solidFill>
                  <a:srgbClr val="005ADE"/>
                </a:solidFill>
              </a:rPr>
              <a:t>Gateway</a:t>
            </a:r>
          </a:p>
        </p:txBody>
      </p:sp>
      <p:cxnSp>
        <p:nvCxnSpPr>
          <p:cNvPr id="544" name="Straight Connector 543"/>
          <p:cNvCxnSpPr>
            <a:stCxn id="71" idx="3"/>
          </p:cNvCxnSpPr>
          <p:nvPr/>
        </p:nvCxnSpPr>
        <p:spPr>
          <a:xfrm>
            <a:off x="8357679" y="3441559"/>
            <a:ext cx="912" cy="295636"/>
          </a:xfrm>
          <a:prstGeom prst="line">
            <a:avLst/>
          </a:prstGeom>
          <a:ln w="19050"/>
        </p:spPr>
        <p:style>
          <a:lnRef idx="1">
            <a:schemeClr val="accent4"/>
          </a:lnRef>
          <a:fillRef idx="0">
            <a:schemeClr val="accent4"/>
          </a:fillRef>
          <a:effectRef idx="0">
            <a:schemeClr val="accent4"/>
          </a:effectRef>
          <a:fontRef idx="minor">
            <a:schemeClr val="tx1"/>
          </a:fontRef>
        </p:style>
      </p:cxnSp>
      <p:grpSp>
        <p:nvGrpSpPr>
          <p:cNvPr id="545" name="Group 544"/>
          <p:cNvGrpSpPr/>
          <p:nvPr/>
        </p:nvGrpSpPr>
        <p:grpSpPr>
          <a:xfrm>
            <a:off x="11171477" y="2188025"/>
            <a:ext cx="327393" cy="695835"/>
            <a:chOff x="4651846" y="5490653"/>
            <a:chExt cx="327393" cy="695835"/>
          </a:xfrm>
        </p:grpSpPr>
        <p:sp>
          <p:nvSpPr>
            <p:cNvPr id="546" name="Rechteck 312"/>
            <p:cNvSpPr/>
            <p:nvPr/>
          </p:nvSpPr>
          <p:spPr bwMode="gray">
            <a:xfrm>
              <a:off x="4672621" y="5925528"/>
              <a:ext cx="285441" cy="242585"/>
            </a:xfrm>
            <a:prstGeom prst="rect">
              <a:avLst/>
            </a:prstGeom>
            <a:noFill/>
            <a:ln w="381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rgbClr val="002897"/>
                </a:buClr>
              </a:pPr>
              <a:endParaRPr lang="de-DE" sz="1600" dirty="0" err="1">
                <a:solidFill>
                  <a:srgbClr val="FFFFFF"/>
                </a:solidFill>
                <a:cs typeface="Arial" pitchFamily="34" charset="0"/>
              </a:endParaRPr>
            </a:p>
          </p:txBody>
        </p:sp>
        <p:sp>
          <p:nvSpPr>
            <p:cNvPr id="547" name="Rectangle 221"/>
            <p:cNvSpPr>
              <a:spLocks noChangeArrowheads="1"/>
            </p:cNvSpPr>
            <p:nvPr/>
          </p:nvSpPr>
          <p:spPr bwMode="auto">
            <a:xfrm>
              <a:off x="4705911" y="6052828"/>
              <a:ext cx="35042" cy="16019"/>
            </a:xfrm>
            <a:prstGeom prst="rect">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48" name="Freeform 224"/>
            <p:cNvSpPr>
              <a:spLocks/>
            </p:cNvSpPr>
            <p:nvPr/>
          </p:nvSpPr>
          <p:spPr bwMode="auto">
            <a:xfrm>
              <a:off x="4712919" y="5978739"/>
              <a:ext cx="21025" cy="47057"/>
            </a:xfrm>
            <a:custGeom>
              <a:avLst/>
              <a:gdLst>
                <a:gd name="T0" fmla="*/ 15 w 19"/>
                <a:gd name="T1" fmla="*/ 42 h 42"/>
                <a:gd name="T2" fmla="*/ 4 w 19"/>
                <a:gd name="T3" fmla="*/ 38 h 42"/>
                <a:gd name="T4" fmla="*/ 0 w 19"/>
                <a:gd name="T5" fmla="*/ 34 h 42"/>
                <a:gd name="T6" fmla="*/ 0 w 19"/>
                <a:gd name="T7" fmla="*/ 8 h 42"/>
                <a:gd name="T8" fmla="*/ 4 w 19"/>
                <a:gd name="T9" fmla="*/ 3 h 42"/>
                <a:gd name="T10" fmla="*/ 15 w 19"/>
                <a:gd name="T11" fmla="*/ 0 h 42"/>
                <a:gd name="T12" fmla="*/ 19 w 19"/>
                <a:gd name="T13" fmla="*/ 4 h 42"/>
                <a:gd name="T14" fmla="*/ 19 w 19"/>
                <a:gd name="T15" fmla="*/ 38 h 42"/>
                <a:gd name="T16" fmla="*/ 15 w 1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5" y="42"/>
                  </a:moveTo>
                  <a:cubicBezTo>
                    <a:pt x="4" y="38"/>
                    <a:pt x="4" y="38"/>
                    <a:pt x="4" y="38"/>
                  </a:cubicBezTo>
                  <a:cubicBezTo>
                    <a:pt x="2" y="38"/>
                    <a:pt x="0" y="36"/>
                    <a:pt x="0" y="34"/>
                  </a:cubicBezTo>
                  <a:cubicBezTo>
                    <a:pt x="0" y="8"/>
                    <a:pt x="0" y="8"/>
                    <a:pt x="0" y="8"/>
                  </a:cubicBezTo>
                  <a:cubicBezTo>
                    <a:pt x="0" y="5"/>
                    <a:pt x="2" y="3"/>
                    <a:pt x="4" y="3"/>
                  </a:cubicBezTo>
                  <a:cubicBezTo>
                    <a:pt x="15" y="0"/>
                    <a:pt x="15" y="0"/>
                    <a:pt x="15" y="0"/>
                  </a:cubicBezTo>
                  <a:cubicBezTo>
                    <a:pt x="17" y="0"/>
                    <a:pt x="19" y="2"/>
                    <a:pt x="19" y="4"/>
                  </a:cubicBezTo>
                  <a:cubicBezTo>
                    <a:pt x="19" y="38"/>
                    <a:pt x="19" y="38"/>
                    <a:pt x="19" y="38"/>
                  </a:cubicBezTo>
                  <a:cubicBezTo>
                    <a:pt x="19" y="40"/>
                    <a:pt x="17" y="42"/>
                    <a:pt x="15" y="42"/>
                  </a:cubicBezTo>
                  <a:close/>
                </a:path>
              </a:pathLst>
            </a:cu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nvGrpSpPr>
            <p:cNvPr id="549" name="Gruppieren 317"/>
            <p:cNvGrpSpPr/>
            <p:nvPr/>
          </p:nvGrpSpPr>
          <p:grpSpPr>
            <a:xfrm>
              <a:off x="4717376" y="5962222"/>
              <a:ext cx="12014" cy="79596"/>
              <a:chOff x="4868863" y="5475288"/>
              <a:chExt cx="38100" cy="252413"/>
            </a:xfrm>
          </p:grpSpPr>
          <p:sp>
            <p:nvSpPr>
              <p:cNvPr id="556" name="Oval 229"/>
              <p:cNvSpPr>
                <a:spLocks noChangeArrowheads="1"/>
              </p:cNvSpPr>
              <p:nvPr/>
            </p:nvSpPr>
            <p:spPr bwMode="auto">
              <a:xfrm>
                <a:off x="4868863" y="5475288"/>
                <a:ext cx="38100" cy="381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57" name="Oval 230"/>
              <p:cNvSpPr>
                <a:spLocks noChangeArrowheads="1"/>
              </p:cNvSpPr>
              <p:nvPr/>
            </p:nvSpPr>
            <p:spPr bwMode="auto">
              <a:xfrm>
                <a:off x="4868863" y="5688013"/>
                <a:ext cx="38100" cy="3968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sp>
          <p:nvSpPr>
            <p:cNvPr id="550" name="Oval 236"/>
            <p:cNvSpPr>
              <a:spLocks noChangeArrowheads="1"/>
            </p:cNvSpPr>
            <p:nvPr/>
          </p:nvSpPr>
          <p:spPr bwMode="auto">
            <a:xfrm>
              <a:off x="4810035" y="6108895"/>
              <a:ext cx="34542" cy="35042"/>
            </a:xfrm>
            <a:prstGeom prst="ellipse">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51" name="Oval 237"/>
            <p:cNvSpPr>
              <a:spLocks noChangeArrowheads="1"/>
            </p:cNvSpPr>
            <p:nvPr/>
          </p:nvSpPr>
          <p:spPr bwMode="auto">
            <a:xfrm>
              <a:off x="4872110" y="6058334"/>
              <a:ext cx="23528" cy="24029"/>
            </a:xfrm>
            <a:prstGeom prst="ellipse">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52" name="Rectangle 241"/>
            <p:cNvSpPr>
              <a:spLocks noChangeArrowheads="1"/>
            </p:cNvSpPr>
            <p:nvPr/>
          </p:nvSpPr>
          <p:spPr bwMode="auto">
            <a:xfrm>
              <a:off x="4761477" y="5971230"/>
              <a:ext cx="77593" cy="65078"/>
            </a:xfrm>
            <a:prstGeom prst="rect">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sp>
          <p:nvSpPr>
            <p:cNvPr id="553" name="Rectangle 242"/>
            <p:cNvSpPr>
              <a:spLocks noChangeArrowheads="1"/>
            </p:cNvSpPr>
            <p:nvPr/>
          </p:nvSpPr>
          <p:spPr bwMode="auto">
            <a:xfrm>
              <a:off x="4872110" y="5955210"/>
              <a:ext cx="23528" cy="94113"/>
            </a:xfrm>
            <a:prstGeom prst="rect">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cxnSp>
          <p:nvCxnSpPr>
            <p:cNvPr id="554" name="Gerader Verbinder 336"/>
            <p:cNvCxnSpPr/>
            <p:nvPr/>
          </p:nvCxnSpPr>
          <p:spPr bwMode="gray">
            <a:xfrm>
              <a:off x="4873119" y="5627697"/>
              <a:ext cx="4741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5" name="Freeform 245"/>
            <p:cNvSpPr>
              <a:spLocks/>
            </p:cNvSpPr>
            <p:nvPr/>
          </p:nvSpPr>
          <p:spPr bwMode="auto">
            <a:xfrm>
              <a:off x="4651846" y="5490653"/>
              <a:ext cx="327393" cy="695835"/>
            </a:xfrm>
            <a:custGeom>
              <a:avLst/>
              <a:gdLst>
                <a:gd name="T0" fmla="*/ 279 w 290"/>
                <a:gd name="T1" fmla="*/ 372 h 620"/>
                <a:gd name="T2" fmla="*/ 221 w 290"/>
                <a:gd name="T3" fmla="*/ 372 h 620"/>
                <a:gd name="T4" fmla="*/ 221 w 290"/>
                <a:gd name="T5" fmla="*/ 152 h 620"/>
                <a:gd name="T6" fmla="*/ 238 w 290"/>
                <a:gd name="T7" fmla="*/ 152 h 620"/>
                <a:gd name="T8" fmla="*/ 238 w 290"/>
                <a:gd name="T9" fmla="*/ 123 h 620"/>
                <a:gd name="T10" fmla="*/ 265 w 290"/>
                <a:gd name="T11" fmla="*/ 123 h 620"/>
                <a:gd name="T12" fmla="*/ 259 w 290"/>
                <a:gd name="T13" fmla="*/ 72 h 620"/>
                <a:gd name="T14" fmla="*/ 237 w 290"/>
                <a:gd name="T15" fmla="*/ 15 h 620"/>
                <a:gd name="T16" fmla="*/ 219 w 290"/>
                <a:gd name="T17" fmla="*/ 0 h 620"/>
                <a:gd name="T18" fmla="*/ 217 w 290"/>
                <a:gd name="T19" fmla="*/ 0 h 620"/>
                <a:gd name="T20" fmla="*/ 199 w 290"/>
                <a:gd name="T21" fmla="*/ 15 h 620"/>
                <a:gd name="T22" fmla="*/ 177 w 290"/>
                <a:gd name="T23" fmla="*/ 72 h 620"/>
                <a:gd name="T24" fmla="*/ 171 w 290"/>
                <a:gd name="T25" fmla="*/ 123 h 620"/>
                <a:gd name="T26" fmla="*/ 196 w 290"/>
                <a:gd name="T27" fmla="*/ 123 h 620"/>
                <a:gd name="T28" fmla="*/ 196 w 290"/>
                <a:gd name="T29" fmla="*/ 152 h 620"/>
                <a:gd name="T30" fmla="*/ 214 w 290"/>
                <a:gd name="T31" fmla="*/ 152 h 620"/>
                <a:gd name="T32" fmla="*/ 214 w 290"/>
                <a:gd name="T33" fmla="*/ 372 h 620"/>
                <a:gd name="T34" fmla="*/ 11 w 290"/>
                <a:gd name="T35" fmla="*/ 372 h 620"/>
                <a:gd name="T36" fmla="*/ 0 w 290"/>
                <a:gd name="T37" fmla="*/ 384 h 620"/>
                <a:gd name="T38" fmla="*/ 0 w 290"/>
                <a:gd name="T39" fmla="*/ 609 h 620"/>
                <a:gd name="T40" fmla="*/ 11 w 290"/>
                <a:gd name="T41" fmla="*/ 620 h 620"/>
                <a:gd name="T42" fmla="*/ 279 w 290"/>
                <a:gd name="T43" fmla="*/ 620 h 620"/>
                <a:gd name="T44" fmla="*/ 290 w 290"/>
                <a:gd name="T45" fmla="*/ 609 h 620"/>
                <a:gd name="T46" fmla="*/ 290 w 290"/>
                <a:gd name="T47" fmla="*/ 384 h 620"/>
                <a:gd name="T48" fmla="*/ 279 w 290"/>
                <a:gd name="T49" fmla="*/ 37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620">
                  <a:moveTo>
                    <a:pt x="279" y="372"/>
                  </a:moveTo>
                  <a:cubicBezTo>
                    <a:pt x="221" y="372"/>
                    <a:pt x="221" y="372"/>
                    <a:pt x="221" y="372"/>
                  </a:cubicBezTo>
                  <a:cubicBezTo>
                    <a:pt x="221" y="152"/>
                    <a:pt x="221" y="152"/>
                    <a:pt x="221" y="152"/>
                  </a:cubicBezTo>
                  <a:cubicBezTo>
                    <a:pt x="238" y="152"/>
                    <a:pt x="238" y="152"/>
                    <a:pt x="238" y="152"/>
                  </a:cubicBezTo>
                  <a:cubicBezTo>
                    <a:pt x="238" y="123"/>
                    <a:pt x="238" y="123"/>
                    <a:pt x="238" y="123"/>
                  </a:cubicBezTo>
                  <a:cubicBezTo>
                    <a:pt x="265" y="123"/>
                    <a:pt x="265" y="123"/>
                    <a:pt x="265" y="123"/>
                  </a:cubicBezTo>
                  <a:cubicBezTo>
                    <a:pt x="265" y="123"/>
                    <a:pt x="266" y="100"/>
                    <a:pt x="259" y="72"/>
                  </a:cubicBezTo>
                  <a:cubicBezTo>
                    <a:pt x="253" y="45"/>
                    <a:pt x="242" y="23"/>
                    <a:pt x="237" y="15"/>
                  </a:cubicBezTo>
                  <a:cubicBezTo>
                    <a:pt x="232" y="7"/>
                    <a:pt x="227" y="0"/>
                    <a:pt x="219" y="0"/>
                  </a:cubicBezTo>
                  <a:cubicBezTo>
                    <a:pt x="217" y="0"/>
                    <a:pt x="217" y="0"/>
                    <a:pt x="217" y="0"/>
                  </a:cubicBezTo>
                  <a:cubicBezTo>
                    <a:pt x="210" y="0"/>
                    <a:pt x="204" y="7"/>
                    <a:pt x="199" y="15"/>
                  </a:cubicBezTo>
                  <a:cubicBezTo>
                    <a:pt x="194" y="23"/>
                    <a:pt x="184" y="45"/>
                    <a:pt x="177" y="72"/>
                  </a:cubicBezTo>
                  <a:cubicBezTo>
                    <a:pt x="171" y="100"/>
                    <a:pt x="171" y="123"/>
                    <a:pt x="171" y="123"/>
                  </a:cubicBezTo>
                  <a:cubicBezTo>
                    <a:pt x="196" y="123"/>
                    <a:pt x="196" y="123"/>
                    <a:pt x="196" y="123"/>
                  </a:cubicBezTo>
                  <a:cubicBezTo>
                    <a:pt x="196" y="152"/>
                    <a:pt x="196" y="152"/>
                    <a:pt x="196" y="152"/>
                  </a:cubicBezTo>
                  <a:cubicBezTo>
                    <a:pt x="214" y="152"/>
                    <a:pt x="214" y="152"/>
                    <a:pt x="214" y="152"/>
                  </a:cubicBezTo>
                  <a:cubicBezTo>
                    <a:pt x="214" y="372"/>
                    <a:pt x="214" y="372"/>
                    <a:pt x="214" y="372"/>
                  </a:cubicBezTo>
                  <a:cubicBezTo>
                    <a:pt x="11" y="372"/>
                    <a:pt x="11" y="372"/>
                    <a:pt x="11" y="372"/>
                  </a:cubicBezTo>
                  <a:cubicBezTo>
                    <a:pt x="5" y="372"/>
                    <a:pt x="0" y="377"/>
                    <a:pt x="0" y="384"/>
                  </a:cubicBezTo>
                  <a:cubicBezTo>
                    <a:pt x="0" y="609"/>
                    <a:pt x="0" y="609"/>
                    <a:pt x="0" y="609"/>
                  </a:cubicBezTo>
                  <a:cubicBezTo>
                    <a:pt x="0" y="615"/>
                    <a:pt x="5" y="620"/>
                    <a:pt x="11" y="620"/>
                  </a:cubicBezTo>
                  <a:cubicBezTo>
                    <a:pt x="279" y="620"/>
                    <a:pt x="279" y="620"/>
                    <a:pt x="279" y="620"/>
                  </a:cubicBezTo>
                  <a:cubicBezTo>
                    <a:pt x="285" y="620"/>
                    <a:pt x="290" y="615"/>
                    <a:pt x="290" y="609"/>
                  </a:cubicBezTo>
                  <a:cubicBezTo>
                    <a:pt x="290" y="384"/>
                    <a:pt x="290" y="384"/>
                    <a:pt x="290" y="384"/>
                  </a:cubicBezTo>
                  <a:cubicBezTo>
                    <a:pt x="290" y="377"/>
                    <a:pt x="285" y="372"/>
                    <a:pt x="279" y="372"/>
                  </a:cubicBezTo>
                  <a:close/>
                </a:path>
              </a:pathLst>
            </a:custGeom>
            <a:noFill/>
            <a:ln w="1016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de-DE">
                <a:solidFill>
                  <a:srgbClr val="000000"/>
                </a:solidFill>
              </a:endParaRPr>
            </a:p>
          </p:txBody>
        </p:sp>
      </p:grpSp>
      <p:grpSp>
        <p:nvGrpSpPr>
          <p:cNvPr id="558" name="Gruppieren 11"/>
          <p:cNvGrpSpPr/>
          <p:nvPr/>
        </p:nvGrpSpPr>
        <p:grpSpPr>
          <a:xfrm>
            <a:off x="11351104" y="1452702"/>
            <a:ext cx="576750" cy="449721"/>
            <a:chOff x="2648976" y="4473116"/>
            <a:chExt cx="969479" cy="755952"/>
          </a:xfrm>
        </p:grpSpPr>
        <p:sp>
          <p:nvSpPr>
            <p:cNvPr id="559" name="Freeform 626"/>
            <p:cNvSpPr>
              <a:spLocks/>
            </p:cNvSpPr>
            <p:nvPr/>
          </p:nvSpPr>
          <p:spPr bwMode="auto">
            <a:xfrm>
              <a:off x="3000261" y="4683198"/>
              <a:ext cx="268630" cy="141203"/>
            </a:xfrm>
            <a:custGeom>
              <a:avLst/>
              <a:gdLst>
                <a:gd name="T0" fmla="*/ 150 w 156"/>
                <a:gd name="T1" fmla="*/ 82 h 82"/>
                <a:gd name="T2" fmla="*/ 0 w 156"/>
                <a:gd name="T3" fmla="*/ 12 h 82"/>
                <a:gd name="T4" fmla="*/ 6 w 156"/>
                <a:gd name="T5" fmla="*/ 0 h 82"/>
                <a:gd name="T6" fmla="*/ 156 w 156"/>
                <a:gd name="T7" fmla="*/ 70 h 82"/>
                <a:gd name="T8" fmla="*/ 150 w 156"/>
                <a:gd name="T9" fmla="*/ 82 h 82"/>
              </a:gdLst>
              <a:ahLst/>
              <a:cxnLst>
                <a:cxn ang="0">
                  <a:pos x="T0" y="T1"/>
                </a:cxn>
                <a:cxn ang="0">
                  <a:pos x="T2" y="T3"/>
                </a:cxn>
                <a:cxn ang="0">
                  <a:pos x="T4" y="T5"/>
                </a:cxn>
                <a:cxn ang="0">
                  <a:pos x="T6" y="T7"/>
                </a:cxn>
                <a:cxn ang="0">
                  <a:pos x="T8" y="T9"/>
                </a:cxn>
              </a:cxnLst>
              <a:rect l="0" t="0" r="r" b="b"/>
              <a:pathLst>
                <a:path w="156" h="82">
                  <a:moveTo>
                    <a:pt x="150" y="82"/>
                  </a:moveTo>
                  <a:lnTo>
                    <a:pt x="0" y="12"/>
                  </a:lnTo>
                  <a:lnTo>
                    <a:pt x="6" y="0"/>
                  </a:lnTo>
                  <a:lnTo>
                    <a:pt x="156" y="70"/>
                  </a:lnTo>
                  <a:lnTo>
                    <a:pt x="150" y="82"/>
                  </a:lnTo>
                  <a:close/>
                </a:path>
              </a:pathLst>
            </a:custGeom>
            <a:solidFill>
              <a:srgbClr val="FFFFFF"/>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0" name="Freeform 627"/>
            <p:cNvSpPr>
              <a:spLocks/>
            </p:cNvSpPr>
            <p:nvPr/>
          </p:nvSpPr>
          <p:spPr bwMode="auto">
            <a:xfrm>
              <a:off x="2662752" y="4486892"/>
              <a:ext cx="380560" cy="272074"/>
            </a:xfrm>
            <a:custGeom>
              <a:avLst/>
              <a:gdLst>
                <a:gd name="T0" fmla="*/ 187 w 221"/>
                <a:gd name="T1" fmla="*/ 158 h 158"/>
                <a:gd name="T2" fmla="*/ 0 w 221"/>
                <a:gd name="T3" fmla="*/ 71 h 158"/>
                <a:gd name="T4" fmla="*/ 33 w 221"/>
                <a:gd name="T5" fmla="*/ 0 h 158"/>
                <a:gd name="T6" fmla="*/ 221 w 221"/>
                <a:gd name="T7" fmla="*/ 86 h 158"/>
                <a:gd name="T8" fmla="*/ 187 w 221"/>
                <a:gd name="T9" fmla="*/ 158 h 158"/>
              </a:gdLst>
              <a:ahLst/>
              <a:cxnLst>
                <a:cxn ang="0">
                  <a:pos x="T0" y="T1"/>
                </a:cxn>
                <a:cxn ang="0">
                  <a:pos x="T2" y="T3"/>
                </a:cxn>
                <a:cxn ang="0">
                  <a:pos x="T4" y="T5"/>
                </a:cxn>
                <a:cxn ang="0">
                  <a:pos x="T6" y="T7"/>
                </a:cxn>
                <a:cxn ang="0">
                  <a:pos x="T8" y="T9"/>
                </a:cxn>
              </a:cxnLst>
              <a:rect l="0" t="0" r="r" b="b"/>
              <a:pathLst>
                <a:path w="221" h="158">
                  <a:moveTo>
                    <a:pt x="187" y="158"/>
                  </a:moveTo>
                  <a:lnTo>
                    <a:pt x="0" y="71"/>
                  </a:lnTo>
                  <a:lnTo>
                    <a:pt x="33" y="0"/>
                  </a:lnTo>
                  <a:lnTo>
                    <a:pt x="221" y="86"/>
                  </a:lnTo>
                  <a:lnTo>
                    <a:pt x="187" y="158"/>
                  </a:lnTo>
                  <a:close/>
                </a:path>
              </a:pathLst>
            </a:custGeom>
            <a:solidFill>
              <a:srgbClr val="FFFFFF"/>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1" name="Line 628"/>
            <p:cNvSpPr>
              <a:spLocks noChangeShapeType="1"/>
            </p:cNvSpPr>
            <p:nvPr/>
          </p:nvSpPr>
          <p:spPr bwMode="auto">
            <a:xfrm>
              <a:off x="2692025" y="4548883"/>
              <a:ext cx="320289" cy="14809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2" name="Line 629"/>
            <p:cNvSpPr>
              <a:spLocks noChangeShapeType="1"/>
            </p:cNvSpPr>
            <p:nvPr/>
          </p:nvSpPr>
          <p:spPr bwMode="auto">
            <a:xfrm flipH="1">
              <a:off x="2745407" y="4526497"/>
              <a:ext cx="55104" cy="12053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3" name="Line 630"/>
            <p:cNvSpPr>
              <a:spLocks noChangeShapeType="1"/>
            </p:cNvSpPr>
            <p:nvPr/>
          </p:nvSpPr>
          <p:spPr bwMode="auto">
            <a:xfrm flipH="1">
              <a:off x="2824619" y="4562659"/>
              <a:ext cx="56826" cy="12226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4" name="Line 631"/>
            <p:cNvSpPr>
              <a:spLocks noChangeShapeType="1"/>
            </p:cNvSpPr>
            <p:nvPr/>
          </p:nvSpPr>
          <p:spPr bwMode="auto">
            <a:xfrm flipH="1">
              <a:off x="2905552" y="4600543"/>
              <a:ext cx="56826" cy="12226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5" name="Freeform 632"/>
            <p:cNvSpPr>
              <a:spLocks/>
            </p:cNvSpPr>
            <p:nvPr/>
          </p:nvSpPr>
          <p:spPr bwMode="auto">
            <a:xfrm>
              <a:off x="3224120" y="4748634"/>
              <a:ext cx="380560" cy="272074"/>
            </a:xfrm>
            <a:custGeom>
              <a:avLst/>
              <a:gdLst>
                <a:gd name="T0" fmla="*/ 187 w 221"/>
                <a:gd name="T1" fmla="*/ 158 h 158"/>
                <a:gd name="T2" fmla="*/ 0 w 221"/>
                <a:gd name="T3" fmla="*/ 71 h 158"/>
                <a:gd name="T4" fmla="*/ 33 w 221"/>
                <a:gd name="T5" fmla="*/ 0 h 158"/>
                <a:gd name="T6" fmla="*/ 221 w 221"/>
                <a:gd name="T7" fmla="*/ 86 h 158"/>
                <a:gd name="T8" fmla="*/ 187 w 221"/>
                <a:gd name="T9" fmla="*/ 158 h 158"/>
              </a:gdLst>
              <a:ahLst/>
              <a:cxnLst>
                <a:cxn ang="0">
                  <a:pos x="T0" y="T1"/>
                </a:cxn>
                <a:cxn ang="0">
                  <a:pos x="T2" y="T3"/>
                </a:cxn>
                <a:cxn ang="0">
                  <a:pos x="T4" y="T5"/>
                </a:cxn>
                <a:cxn ang="0">
                  <a:pos x="T6" y="T7"/>
                </a:cxn>
                <a:cxn ang="0">
                  <a:pos x="T8" y="T9"/>
                </a:cxn>
              </a:cxnLst>
              <a:rect l="0" t="0" r="r" b="b"/>
              <a:pathLst>
                <a:path w="221" h="158">
                  <a:moveTo>
                    <a:pt x="187" y="158"/>
                  </a:moveTo>
                  <a:lnTo>
                    <a:pt x="0" y="71"/>
                  </a:lnTo>
                  <a:lnTo>
                    <a:pt x="33" y="0"/>
                  </a:lnTo>
                  <a:lnTo>
                    <a:pt x="221" y="86"/>
                  </a:lnTo>
                  <a:lnTo>
                    <a:pt x="187" y="158"/>
                  </a:lnTo>
                  <a:close/>
                </a:path>
              </a:pathLst>
            </a:custGeom>
            <a:solidFill>
              <a:srgbClr val="FFFFFF"/>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6" name="Line 633"/>
            <p:cNvSpPr>
              <a:spLocks noChangeShapeType="1"/>
            </p:cNvSpPr>
            <p:nvPr/>
          </p:nvSpPr>
          <p:spPr bwMode="auto">
            <a:xfrm>
              <a:off x="3253393" y="4808903"/>
              <a:ext cx="322012" cy="149812"/>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7" name="Line 634"/>
            <p:cNvSpPr>
              <a:spLocks noChangeShapeType="1"/>
            </p:cNvSpPr>
            <p:nvPr/>
          </p:nvSpPr>
          <p:spPr bwMode="auto">
            <a:xfrm flipH="1">
              <a:off x="3306775" y="4786518"/>
              <a:ext cx="55104" cy="12053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8" name="Line 635"/>
            <p:cNvSpPr>
              <a:spLocks noChangeShapeType="1"/>
            </p:cNvSpPr>
            <p:nvPr/>
          </p:nvSpPr>
          <p:spPr bwMode="auto">
            <a:xfrm flipH="1">
              <a:off x="3385986" y="4824401"/>
              <a:ext cx="55104" cy="12226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69" name="Line 636"/>
            <p:cNvSpPr>
              <a:spLocks noChangeShapeType="1"/>
            </p:cNvSpPr>
            <p:nvPr/>
          </p:nvSpPr>
          <p:spPr bwMode="auto">
            <a:xfrm flipH="1">
              <a:off x="3466919" y="4860562"/>
              <a:ext cx="56826" cy="12226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0" name="Freeform 637"/>
            <p:cNvSpPr>
              <a:spLocks/>
            </p:cNvSpPr>
            <p:nvPr/>
          </p:nvSpPr>
          <p:spPr bwMode="auto">
            <a:xfrm>
              <a:off x="3012315" y="4583323"/>
              <a:ext cx="270352" cy="323734"/>
            </a:xfrm>
            <a:custGeom>
              <a:avLst/>
              <a:gdLst>
                <a:gd name="T0" fmla="*/ 78 w 157"/>
                <a:gd name="T1" fmla="*/ 188 h 188"/>
                <a:gd name="T2" fmla="*/ 0 w 157"/>
                <a:gd name="T3" fmla="*/ 152 h 188"/>
                <a:gd name="T4" fmla="*/ 59 w 157"/>
                <a:gd name="T5" fmla="*/ 0 h 188"/>
                <a:gd name="T6" fmla="*/ 157 w 157"/>
                <a:gd name="T7" fmla="*/ 45 h 188"/>
                <a:gd name="T8" fmla="*/ 78 w 157"/>
                <a:gd name="T9" fmla="*/ 188 h 188"/>
              </a:gdLst>
              <a:ahLst/>
              <a:cxnLst>
                <a:cxn ang="0">
                  <a:pos x="T0" y="T1"/>
                </a:cxn>
                <a:cxn ang="0">
                  <a:pos x="T2" y="T3"/>
                </a:cxn>
                <a:cxn ang="0">
                  <a:pos x="T4" y="T5"/>
                </a:cxn>
                <a:cxn ang="0">
                  <a:pos x="T6" y="T7"/>
                </a:cxn>
                <a:cxn ang="0">
                  <a:pos x="T8" y="T9"/>
                </a:cxn>
              </a:cxnLst>
              <a:rect l="0" t="0" r="r" b="b"/>
              <a:pathLst>
                <a:path w="157" h="188">
                  <a:moveTo>
                    <a:pt x="78" y="188"/>
                  </a:moveTo>
                  <a:lnTo>
                    <a:pt x="0" y="152"/>
                  </a:lnTo>
                  <a:lnTo>
                    <a:pt x="59" y="0"/>
                  </a:lnTo>
                  <a:lnTo>
                    <a:pt x="157" y="45"/>
                  </a:lnTo>
                  <a:lnTo>
                    <a:pt x="78" y="188"/>
                  </a:lnTo>
                  <a:close/>
                </a:path>
              </a:pathLst>
            </a:custGeom>
            <a:solidFill>
              <a:srgbClr val="FFFFFF"/>
            </a:solidFill>
            <a:ln w="9525">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1" name="Freeform 638"/>
            <p:cNvSpPr>
              <a:spLocks/>
            </p:cNvSpPr>
            <p:nvPr/>
          </p:nvSpPr>
          <p:spPr bwMode="auto">
            <a:xfrm>
              <a:off x="3031257" y="4858841"/>
              <a:ext cx="82655" cy="63713"/>
            </a:xfrm>
            <a:custGeom>
              <a:avLst/>
              <a:gdLst>
                <a:gd name="T0" fmla="*/ 40 w 48"/>
                <a:gd name="T1" fmla="*/ 37 h 37"/>
                <a:gd name="T2" fmla="*/ 0 w 48"/>
                <a:gd name="T3" fmla="*/ 18 h 37"/>
                <a:gd name="T4" fmla="*/ 8 w 48"/>
                <a:gd name="T5" fmla="*/ 0 h 37"/>
                <a:gd name="T6" fmla="*/ 48 w 48"/>
                <a:gd name="T7" fmla="*/ 20 h 37"/>
                <a:gd name="T8" fmla="*/ 40 w 48"/>
                <a:gd name="T9" fmla="*/ 37 h 37"/>
              </a:gdLst>
              <a:ahLst/>
              <a:cxnLst>
                <a:cxn ang="0">
                  <a:pos x="T0" y="T1"/>
                </a:cxn>
                <a:cxn ang="0">
                  <a:pos x="T2" y="T3"/>
                </a:cxn>
                <a:cxn ang="0">
                  <a:pos x="T4" y="T5"/>
                </a:cxn>
                <a:cxn ang="0">
                  <a:pos x="T6" y="T7"/>
                </a:cxn>
                <a:cxn ang="0">
                  <a:pos x="T8" y="T9"/>
                </a:cxn>
              </a:cxnLst>
              <a:rect l="0" t="0" r="r" b="b"/>
              <a:pathLst>
                <a:path w="48" h="37">
                  <a:moveTo>
                    <a:pt x="40" y="37"/>
                  </a:moveTo>
                  <a:lnTo>
                    <a:pt x="0" y="18"/>
                  </a:lnTo>
                  <a:lnTo>
                    <a:pt x="8" y="0"/>
                  </a:lnTo>
                  <a:lnTo>
                    <a:pt x="48" y="20"/>
                  </a:lnTo>
                  <a:lnTo>
                    <a:pt x="40" y="37"/>
                  </a:lnTo>
                  <a:close/>
                </a:path>
              </a:pathLst>
            </a:custGeom>
            <a:solidFill>
              <a:srgbClr val="FFFFFF"/>
            </a:solidFill>
            <a:ln w="9525">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2" name="Freeform 639"/>
            <p:cNvSpPr>
              <a:spLocks/>
            </p:cNvSpPr>
            <p:nvPr/>
          </p:nvSpPr>
          <p:spPr bwMode="auto">
            <a:xfrm>
              <a:off x="3165572" y="4574713"/>
              <a:ext cx="80934" cy="61992"/>
            </a:xfrm>
            <a:custGeom>
              <a:avLst/>
              <a:gdLst>
                <a:gd name="T0" fmla="*/ 39 w 47"/>
                <a:gd name="T1" fmla="*/ 36 h 36"/>
                <a:gd name="T2" fmla="*/ 0 w 47"/>
                <a:gd name="T3" fmla="*/ 18 h 36"/>
                <a:gd name="T4" fmla="*/ 7 w 47"/>
                <a:gd name="T5" fmla="*/ 0 h 36"/>
                <a:gd name="T6" fmla="*/ 47 w 47"/>
                <a:gd name="T7" fmla="*/ 19 h 36"/>
                <a:gd name="T8" fmla="*/ 39 w 47"/>
                <a:gd name="T9" fmla="*/ 36 h 36"/>
              </a:gdLst>
              <a:ahLst/>
              <a:cxnLst>
                <a:cxn ang="0">
                  <a:pos x="T0" y="T1"/>
                </a:cxn>
                <a:cxn ang="0">
                  <a:pos x="T2" y="T3"/>
                </a:cxn>
                <a:cxn ang="0">
                  <a:pos x="T4" y="T5"/>
                </a:cxn>
                <a:cxn ang="0">
                  <a:pos x="T6" y="T7"/>
                </a:cxn>
                <a:cxn ang="0">
                  <a:pos x="T8" y="T9"/>
                </a:cxn>
              </a:cxnLst>
              <a:rect l="0" t="0" r="r" b="b"/>
              <a:pathLst>
                <a:path w="47" h="36">
                  <a:moveTo>
                    <a:pt x="39" y="36"/>
                  </a:moveTo>
                  <a:lnTo>
                    <a:pt x="0" y="18"/>
                  </a:lnTo>
                  <a:lnTo>
                    <a:pt x="7" y="0"/>
                  </a:lnTo>
                  <a:lnTo>
                    <a:pt x="47" y="19"/>
                  </a:lnTo>
                  <a:lnTo>
                    <a:pt x="39" y="36"/>
                  </a:lnTo>
                  <a:close/>
                </a:path>
              </a:pathLst>
            </a:custGeom>
            <a:solidFill>
              <a:srgbClr val="FFFFFF"/>
            </a:solidFill>
            <a:ln w="9525">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3" name="Freeform 640"/>
            <p:cNvSpPr>
              <a:spLocks/>
            </p:cNvSpPr>
            <p:nvPr/>
          </p:nvSpPr>
          <p:spPr bwMode="auto">
            <a:xfrm>
              <a:off x="3024369" y="4900169"/>
              <a:ext cx="53382" cy="75767"/>
            </a:xfrm>
            <a:custGeom>
              <a:avLst/>
              <a:gdLst>
                <a:gd name="T0" fmla="*/ 14 w 31"/>
                <a:gd name="T1" fmla="*/ 44 h 44"/>
                <a:gd name="T2" fmla="*/ 0 w 31"/>
                <a:gd name="T3" fmla="*/ 37 h 44"/>
                <a:gd name="T4" fmla="*/ 17 w 31"/>
                <a:gd name="T5" fmla="*/ 0 h 44"/>
                <a:gd name="T6" fmla="*/ 31 w 31"/>
                <a:gd name="T7" fmla="*/ 7 h 44"/>
                <a:gd name="T8" fmla="*/ 14 w 31"/>
                <a:gd name="T9" fmla="*/ 44 h 44"/>
              </a:gdLst>
              <a:ahLst/>
              <a:cxnLst>
                <a:cxn ang="0">
                  <a:pos x="T0" y="T1"/>
                </a:cxn>
                <a:cxn ang="0">
                  <a:pos x="T2" y="T3"/>
                </a:cxn>
                <a:cxn ang="0">
                  <a:pos x="T4" y="T5"/>
                </a:cxn>
                <a:cxn ang="0">
                  <a:pos x="T6" y="T7"/>
                </a:cxn>
                <a:cxn ang="0">
                  <a:pos x="T8" y="T9"/>
                </a:cxn>
              </a:cxnLst>
              <a:rect l="0" t="0" r="r" b="b"/>
              <a:pathLst>
                <a:path w="31" h="44">
                  <a:moveTo>
                    <a:pt x="14" y="44"/>
                  </a:moveTo>
                  <a:lnTo>
                    <a:pt x="0" y="37"/>
                  </a:lnTo>
                  <a:lnTo>
                    <a:pt x="17" y="0"/>
                  </a:lnTo>
                  <a:lnTo>
                    <a:pt x="31" y="7"/>
                  </a:lnTo>
                  <a:lnTo>
                    <a:pt x="14" y="44"/>
                  </a:lnTo>
                  <a:close/>
                </a:path>
              </a:pathLst>
            </a:custGeom>
            <a:solidFill>
              <a:srgbClr val="FFFFFF"/>
            </a:solid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4" name="Freeform 641"/>
            <p:cNvSpPr>
              <a:spLocks/>
            </p:cNvSpPr>
            <p:nvPr/>
          </p:nvSpPr>
          <p:spPr bwMode="auto">
            <a:xfrm>
              <a:off x="2934826" y="4882949"/>
              <a:ext cx="223858" cy="113651"/>
            </a:xfrm>
            <a:custGeom>
              <a:avLst/>
              <a:gdLst>
                <a:gd name="T0" fmla="*/ 130 w 130"/>
                <a:gd name="T1" fmla="*/ 66 h 66"/>
                <a:gd name="T2" fmla="*/ 130 w 130"/>
                <a:gd name="T3" fmla="*/ 66 h 66"/>
                <a:gd name="T4" fmla="*/ 126 w 130"/>
                <a:gd name="T5" fmla="*/ 57 h 66"/>
                <a:gd name="T6" fmla="*/ 122 w 130"/>
                <a:gd name="T7" fmla="*/ 49 h 66"/>
                <a:gd name="T8" fmla="*/ 117 w 130"/>
                <a:gd name="T9" fmla="*/ 41 h 66"/>
                <a:gd name="T10" fmla="*/ 111 w 130"/>
                <a:gd name="T11" fmla="*/ 33 h 66"/>
                <a:gd name="T12" fmla="*/ 104 w 130"/>
                <a:gd name="T13" fmla="*/ 25 h 66"/>
                <a:gd name="T14" fmla="*/ 96 w 130"/>
                <a:gd name="T15" fmla="*/ 19 h 66"/>
                <a:gd name="T16" fmla="*/ 87 w 130"/>
                <a:gd name="T17" fmla="*/ 14 h 66"/>
                <a:gd name="T18" fmla="*/ 78 w 130"/>
                <a:gd name="T19" fmla="*/ 9 h 66"/>
                <a:gd name="T20" fmla="*/ 78 w 130"/>
                <a:gd name="T21" fmla="*/ 9 h 66"/>
                <a:gd name="T22" fmla="*/ 69 w 130"/>
                <a:gd name="T23" fmla="*/ 5 h 66"/>
                <a:gd name="T24" fmla="*/ 59 w 130"/>
                <a:gd name="T25" fmla="*/ 2 h 66"/>
                <a:gd name="T26" fmla="*/ 48 w 130"/>
                <a:gd name="T27" fmla="*/ 1 h 66"/>
                <a:gd name="T28" fmla="*/ 39 w 130"/>
                <a:gd name="T29" fmla="*/ 0 h 66"/>
                <a:gd name="T30" fmla="*/ 29 w 130"/>
                <a:gd name="T31" fmla="*/ 0 h 66"/>
                <a:gd name="T32" fmla="*/ 20 w 130"/>
                <a:gd name="T33" fmla="*/ 1 h 66"/>
                <a:gd name="T34" fmla="*/ 10 w 130"/>
                <a:gd name="T35" fmla="*/ 3 h 66"/>
                <a:gd name="T36" fmla="*/ 0 w 130"/>
                <a:gd name="T37" fmla="*/ 6 h 66"/>
                <a:gd name="T38" fmla="*/ 130 w 130"/>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66">
                  <a:moveTo>
                    <a:pt x="130" y="66"/>
                  </a:moveTo>
                  <a:lnTo>
                    <a:pt x="130" y="66"/>
                  </a:lnTo>
                  <a:lnTo>
                    <a:pt x="126" y="57"/>
                  </a:lnTo>
                  <a:lnTo>
                    <a:pt x="122" y="49"/>
                  </a:lnTo>
                  <a:lnTo>
                    <a:pt x="117" y="41"/>
                  </a:lnTo>
                  <a:lnTo>
                    <a:pt x="111" y="33"/>
                  </a:lnTo>
                  <a:lnTo>
                    <a:pt x="104" y="25"/>
                  </a:lnTo>
                  <a:lnTo>
                    <a:pt x="96" y="19"/>
                  </a:lnTo>
                  <a:lnTo>
                    <a:pt x="87" y="14"/>
                  </a:lnTo>
                  <a:lnTo>
                    <a:pt x="78" y="9"/>
                  </a:lnTo>
                  <a:lnTo>
                    <a:pt x="78" y="9"/>
                  </a:lnTo>
                  <a:lnTo>
                    <a:pt x="69" y="5"/>
                  </a:lnTo>
                  <a:lnTo>
                    <a:pt x="59" y="2"/>
                  </a:lnTo>
                  <a:lnTo>
                    <a:pt x="48" y="1"/>
                  </a:lnTo>
                  <a:lnTo>
                    <a:pt x="39" y="0"/>
                  </a:lnTo>
                  <a:lnTo>
                    <a:pt x="29" y="0"/>
                  </a:lnTo>
                  <a:lnTo>
                    <a:pt x="20" y="1"/>
                  </a:lnTo>
                  <a:lnTo>
                    <a:pt x="10" y="3"/>
                  </a:lnTo>
                  <a:lnTo>
                    <a:pt x="0" y="6"/>
                  </a:lnTo>
                  <a:lnTo>
                    <a:pt x="130" y="66"/>
                  </a:lnTo>
                  <a:close/>
                </a:path>
              </a:pathLst>
            </a:custGeom>
            <a:solidFill>
              <a:srgbClr val="FFFFFF"/>
            </a:solidFill>
            <a:ln w="9525">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5" name="Freeform 642"/>
            <p:cNvSpPr>
              <a:spLocks noEditPoints="1"/>
            </p:cNvSpPr>
            <p:nvPr/>
          </p:nvSpPr>
          <p:spPr bwMode="auto">
            <a:xfrm>
              <a:off x="2648976" y="4473116"/>
              <a:ext cx="969479" cy="561368"/>
            </a:xfrm>
            <a:custGeom>
              <a:avLst/>
              <a:gdLst>
                <a:gd name="T0" fmla="*/ 214 w 563"/>
                <a:gd name="T1" fmla="*/ 124 h 326"/>
                <a:gd name="T2" fmla="*/ 300 w 563"/>
                <a:gd name="T3" fmla="*/ 77 h 326"/>
                <a:gd name="T4" fmla="*/ 339 w 563"/>
                <a:gd name="T5" fmla="*/ 95 h 326"/>
                <a:gd name="T6" fmla="*/ 354 w 563"/>
                <a:gd name="T7" fmla="*/ 189 h 326"/>
                <a:gd name="T8" fmla="*/ 521 w 563"/>
                <a:gd name="T9" fmla="*/ 318 h 326"/>
                <a:gd name="T10" fmla="*/ 323 w 563"/>
                <a:gd name="T11" fmla="*/ 190 h 326"/>
                <a:gd name="T12" fmla="*/ 264 w 563"/>
                <a:gd name="T13" fmla="*/ 258 h 326"/>
                <a:gd name="T14" fmla="*/ 283 w 563"/>
                <a:gd name="T15" fmla="*/ 279 h 326"/>
                <a:gd name="T16" fmla="*/ 239 w 563"/>
                <a:gd name="T17" fmla="*/ 278 h 326"/>
                <a:gd name="T18" fmla="*/ 224 w 563"/>
                <a:gd name="T19" fmla="*/ 271 h 326"/>
                <a:gd name="T20" fmla="*/ 176 w 563"/>
                <a:gd name="T21" fmla="*/ 242 h 326"/>
                <a:gd name="T22" fmla="*/ 202 w 563"/>
                <a:gd name="T23" fmla="*/ 238 h 326"/>
                <a:gd name="T24" fmla="*/ 223 w 563"/>
                <a:gd name="T25" fmla="*/ 240 h 326"/>
                <a:gd name="T26" fmla="*/ 237 w 563"/>
                <a:gd name="T27" fmla="*/ 150 h 326"/>
                <a:gd name="T28" fmla="*/ 8 w 563"/>
                <a:gd name="T29" fmla="*/ 79 h 326"/>
                <a:gd name="T30" fmla="*/ 36 w 563"/>
                <a:gd name="T31" fmla="*/ 5 h 326"/>
                <a:gd name="T32" fmla="*/ 5 w 563"/>
                <a:gd name="T33" fmla="*/ 85 h 326"/>
                <a:gd name="T34" fmla="*/ 201 w 563"/>
                <a:gd name="T35" fmla="*/ 169 h 326"/>
                <a:gd name="T36" fmla="*/ 205 w 563"/>
                <a:gd name="T37" fmla="*/ 214 h 326"/>
                <a:gd name="T38" fmla="*/ 222 w 563"/>
                <a:gd name="T39" fmla="*/ 228 h 326"/>
                <a:gd name="T40" fmla="*/ 211 w 563"/>
                <a:gd name="T41" fmla="*/ 232 h 326"/>
                <a:gd name="T42" fmla="*/ 193 w 563"/>
                <a:gd name="T43" fmla="*/ 232 h 326"/>
                <a:gd name="T44" fmla="*/ 164 w 563"/>
                <a:gd name="T45" fmla="*/ 239 h 326"/>
                <a:gd name="T46" fmla="*/ 215 w 563"/>
                <a:gd name="T47" fmla="*/ 274 h 326"/>
                <a:gd name="T48" fmla="*/ 215 w 563"/>
                <a:gd name="T49" fmla="*/ 291 h 326"/>
                <a:gd name="T50" fmla="*/ 238 w 563"/>
                <a:gd name="T51" fmla="*/ 294 h 326"/>
                <a:gd name="T52" fmla="*/ 307 w 563"/>
                <a:gd name="T53" fmla="*/ 316 h 326"/>
                <a:gd name="T54" fmla="*/ 296 w 563"/>
                <a:gd name="T55" fmla="*/ 289 h 326"/>
                <a:gd name="T56" fmla="*/ 271 w 563"/>
                <a:gd name="T57" fmla="*/ 256 h 326"/>
                <a:gd name="T58" fmla="*/ 291 w 563"/>
                <a:gd name="T59" fmla="*/ 260 h 326"/>
                <a:gd name="T60" fmla="*/ 339 w 563"/>
                <a:gd name="T61" fmla="*/ 205 h 326"/>
                <a:gd name="T62" fmla="*/ 332 w 563"/>
                <a:gd name="T63" fmla="*/ 237 h 326"/>
                <a:gd name="T64" fmla="*/ 527 w 563"/>
                <a:gd name="T65" fmla="*/ 321 h 326"/>
                <a:gd name="T66" fmla="*/ 557 w 563"/>
                <a:gd name="T67" fmla="*/ 241 h 326"/>
                <a:gd name="T68" fmla="*/ 362 w 563"/>
                <a:gd name="T69" fmla="*/ 157 h 326"/>
                <a:gd name="T70" fmla="*/ 373 w 563"/>
                <a:gd name="T71" fmla="*/ 112 h 326"/>
                <a:gd name="T72" fmla="*/ 348 w 563"/>
                <a:gd name="T73" fmla="*/ 92 h 326"/>
                <a:gd name="T74" fmla="*/ 350 w 563"/>
                <a:gd name="T75" fmla="*/ 72 h 326"/>
                <a:gd name="T76" fmla="*/ 302 w 563"/>
                <a:gd name="T77" fmla="*/ 56 h 326"/>
                <a:gd name="T78" fmla="*/ 267 w 563"/>
                <a:gd name="T79" fmla="*/ 54 h 326"/>
                <a:gd name="T80" fmla="*/ 223 w 563"/>
                <a:gd name="T81" fmla="*/ 121 h 326"/>
                <a:gd name="T82" fmla="*/ 231 w 563"/>
                <a:gd name="T83" fmla="*/ 89 h 326"/>
                <a:gd name="T84" fmla="*/ 38 w 563"/>
                <a:gd name="T8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326">
                  <a:moveTo>
                    <a:pt x="41" y="8"/>
                  </a:moveTo>
                  <a:lnTo>
                    <a:pt x="229" y="94"/>
                  </a:lnTo>
                  <a:lnTo>
                    <a:pt x="214" y="124"/>
                  </a:lnTo>
                  <a:lnTo>
                    <a:pt x="242" y="136"/>
                  </a:lnTo>
                  <a:lnTo>
                    <a:pt x="270" y="64"/>
                  </a:lnTo>
                  <a:lnTo>
                    <a:pt x="300" y="77"/>
                  </a:lnTo>
                  <a:lnTo>
                    <a:pt x="307" y="59"/>
                  </a:lnTo>
                  <a:lnTo>
                    <a:pt x="347" y="78"/>
                  </a:lnTo>
                  <a:lnTo>
                    <a:pt x="339" y="95"/>
                  </a:lnTo>
                  <a:lnTo>
                    <a:pt x="368" y="109"/>
                  </a:lnTo>
                  <a:lnTo>
                    <a:pt x="330" y="177"/>
                  </a:lnTo>
                  <a:lnTo>
                    <a:pt x="354" y="189"/>
                  </a:lnTo>
                  <a:lnTo>
                    <a:pt x="367" y="160"/>
                  </a:lnTo>
                  <a:lnTo>
                    <a:pt x="555" y="246"/>
                  </a:lnTo>
                  <a:lnTo>
                    <a:pt x="521" y="318"/>
                  </a:lnTo>
                  <a:lnTo>
                    <a:pt x="334" y="231"/>
                  </a:lnTo>
                  <a:lnTo>
                    <a:pt x="348" y="202"/>
                  </a:lnTo>
                  <a:lnTo>
                    <a:pt x="323" y="190"/>
                  </a:lnTo>
                  <a:lnTo>
                    <a:pt x="289" y="252"/>
                  </a:lnTo>
                  <a:lnTo>
                    <a:pt x="270" y="244"/>
                  </a:lnTo>
                  <a:lnTo>
                    <a:pt x="264" y="258"/>
                  </a:lnTo>
                  <a:lnTo>
                    <a:pt x="264" y="258"/>
                  </a:lnTo>
                  <a:lnTo>
                    <a:pt x="274" y="269"/>
                  </a:lnTo>
                  <a:lnTo>
                    <a:pt x="283" y="279"/>
                  </a:lnTo>
                  <a:lnTo>
                    <a:pt x="290" y="291"/>
                  </a:lnTo>
                  <a:lnTo>
                    <a:pt x="296" y="304"/>
                  </a:lnTo>
                  <a:lnTo>
                    <a:pt x="239" y="278"/>
                  </a:lnTo>
                  <a:lnTo>
                    <a:pt x="232" y="292"/>
                  </a:lnTo>
                  <a:lnTo>
                    <a:pt x="218" y="285"/>
                  </a:lnTo>
                  <a:lnTo>
                    <a:pt x="224" y="271"/>
                  </a:lnTo>
                  <a:lnTo>
                    <a:pt x="166" y="244"/>
                  </a:lnTo>
                  <a:lnTo>
                    <a:pt x="166" y="244"/>
                  </a:lnTo>
                  <a:lnTo>
                    <a:pt x="176" y="242"/>
                  </a:lnTo>
                  <a:lnTo>
                    <a:pt x="185" y="240"/>
                  </a:lnTo>
                  <a:lnTo>
                    <a:pt x="193" y="238"/>
                  </a:lnTo>
                  <a:lnTo>
                    <a:pt x="202" y="238"/>
                  </a:lnTo>
                  <a:lnTo>
                    <a:pt x="202" y="238"/>
                  </a:lnTo>
                  <a:lnTo>
                    <a:pt x="212" y="238"/>
                  </a:lnTo>
                  <a:lnTo>
                    <a:pt x="223" y="240"/>
                  </a:lnTo>
                  <a:lnTo>
                    <a:pt x="230" y="224"/>
                  </a:lnTo>
                  <a:lnTo>
                    <a:pt x="211" y="216"/>
                  </a:lnTo>
                  <a:lnTo>
                    <a:pt x="237" y="150"/>
                  </a:lnTo>
                  <a:lnTo>
                    <a:pt x="209" y="137"/>
                  </a:lnTo>
                  <a:lnTo>
                    <a:pt x="195" y="166"/>
                  </a:lnTo>
                  <a:lnTo>
                    <a:pt x="8" y="79"/>
                  </a:lnTo>
                  <a:lnTo>
                    <a:pt x="41" y="8"/>
                  </a:lnTo>
                  <a:close/>
                  <a:moveTo>
                    <a:pt x="38" y="0"/>
                  </a:moveTo>
                  <a:lnTo>
                    <a:pt x="36" y="5"/>
                  </a:lnTo>
                  <a:lnTo>
                    <a:pt x="3" y="77"/>
                  </a:lnTo>
                  <a:lnTo>
                    <a:pt x="0" y="82"/>
                  </a:lnTo>
                  <a:lnTo>
                    <a:pt x="5" y="85"/>
                  </a:lnTo>
                  <a:lnTo>
                    <a:pt x="193" y="172"/>
                  </a:lnTo>
                  <a:lnTo>
                    <a:pt x="198" y="174"/>
                  </a:lnTo>
                  <a:lnTo>
                    <a:pt x="201" y="169"/>
                  </a:lnTo>
                  <a:lnTo>
                    <a:pt x="211" y="146"/>
                  </a:lnTo>
                  <a:lnTo>
                    <a:pt x="229" y="153"/>
                  </a:lnTo>
                  <a:lnTo>
                    <a:pt x="205" y="214"/>
                  </a:lnTo>
                  <a:lnTo>
                    <a:pt x="203" y="219"/>
                  </a:lnTo>
                  <a:lnTo>
                    <a:pt x="208" y="221"/>
                  </a:lnTo>
                  <a:lnTo>
                    <a:pt x="222" y="228"/>
                  </a:lnTo>
                  <a:lnTo>
                    <a:pt x="220" y="233"/>
                  </a:lnTo>
                  <a:lnTo>
                    <a:pt x="220" y="233"/>
                  </a:lnTo>
                  <a:lnTo>
                    <a:pt x="211" y="232"/>
                  </a:lnTo>
                  <a:lnTo>
                    <a:pt x="202" y="232"/>
                  </a:lnTo>
                  <a:lnTo>
                    <a:pt x="202" y="232"/>
                  </a:lnTo>
                  <a:lnTo>
                    <a:pt x="193" y="232"/>
                  </a:lnTo>
                  <a:lnTo>
                    <a:pt x="184" y="234"/>
                  </a:lnTo>
                  <a:lnTo>
                    <a:pt x="173" y="236"/>
                  </a:lnTo>
                  <a:lnTo>
                    <a:pt x="164" y="239"/>
                  </a:lnTo>
                  <a:lnTo>
                    <a:pt x="151" y="244"/>
                  </a:lnTo>
                  <a:lnTo>
                    <a:pt x="164" y="250"/>
                  </a:lnTo>
                  <a:lnTo>
                    <a:pt x="215" y="274"/>
                  </a:lnTo>
                  <a:lnTo>
                    <a:pt x="212" y="283"/>
                  </a:lnTo>
                  <a:lnTo>
                    <a:pt x="209" y="288"/>
                  </a:lnTo>
                  <a:lnTo>
                    <a:pt x="215" y="291"/>
                  </a:lnTo>
                  <a:lnTo>
                    <a:pt x="230" y="297"/>
                  </a:lnTo>
                  <a:lnTo>
                    <a:pt x="235" y="300"/>
                  </a:lnTo>
                  <a:lnTo>
                    <a:pt x="238" y="294"/>
                  </a:lnTo>
                  <a:lnTo>
                    <a:pt x="242" y="286"/>
                  </a:lnTo>
                  <a:lnTo>
                    <a:pt x="293" y="310"/>
                  </a:lnTo>
                  <a:lnTo>
                    <a:pt x="307" y="316"/>
                  </a:lnTo>
                  <a:lnTo>
                    <a:pt x="302" y="302"/>
                  </a:lnTo>
                  <a:lnTo>
                    <a:pt x="302" y="302"/>
                  </a:lnTo>
                  <a:lnTo>
                    <a:pt x="296" y="289"/>
                  </a:lnTo>
                  <a:lnTo>
                    <a:pt x="289" y="278"/>
                  </a:lnTo>
                  <a:lnTo>
                    <a:pt x="281" y="266"/>
                  </a:lnTo>
                  <a:lnTo>
                    <a:pt x="271" y="256"/>
                  </a:lnTo>
                  <a:lnTo>
                    <a:pt x="273" y="252"/>
                  </a:lnTo>
                  <a:lnTo>
                    <a:pt x="286" y="258"/>
                  </a:lnTo>
                  <a:lnTo>
                    <a:pt x="291" y="260"/>
                  </a:lnTo>
                  <a:lnTo>
                    <a:pt x="294" y="255"/>
                  </a:lnTo>
                  <a:lnTo>
                    <a:pt x="326" y="198"/>
                  </a:lnTo>
                  <a:lnTo>
                    <a:pt x="339" y="205"/>
                  </a:lnTo>
                  <a:lnTo>
                    <a:pt x="329" y="229"/>
                  </a:lnTo>
                  <a:lnTo>
                    <a:pt x="326" y="234"/>
                  </a:lnTo>
                  <a:lnTo>
                    <a:pt x="332" y="237"/>
                  </a:lnTo>
                  <a:lnTo>
                    <a:pt x="519" y="323"/>
                  </a:lnTo>
                  <a:lnTo>
                    <a:pt x="524" y="326"/>
                  </a:lnTo>
                  <a:lnTo>
                    <a:pt x="527" y="321"/>
                  </a:lnTo>
                  <a:lnTo>
                    <a:pt x="560" y="249"/>
                  </a:lnTo>
                  <a:lnTo>
                    <a:pt x="563" y="243"/>
                  </a:lnTo>
                  <a:lnTo>
                    <a:pt x="557" y="241"/>
                  </a:lnTo>
                  <a:lnTo>
                    <a:pt x="370" y="154"/>
                  </a:lnTo>
                  <a:lnTo>
                    <a:pt x="365" y="152"/>
                  </a:lnTo>
                  <a:lnTo>
                    <a:pt x="362" y="157"/>
                  </a:lnTo>
                  <a:lnTo>
                    <a:pt x="351" y="180"/>
                  </a:lnTo>
                  <a:lnTo>
                    <a:pt x="338" y="175"/>
                  </a:lnTo>
                  <a:lnTo>
                    <a:pt x="373" y="112"/>
                  </a:lnTo>
                  <a:lnTo>
                    <a:pt x="376" y="106"/>
                  </a:lnTo>
                  <a:lnTo>
                    <a:pt x="370" y="102"/>
                  </a:lnTo>
                  <a:lnTo>
                    <a:pt x="348" y="92"/>
                  </a:lnTo>
                  <a:lnTo>
                    <a:pt x="353" y="80"/>
                  </a:lnTo>
                  <a:lnTo>
                    <a:pt x="355" y="75"/>
                  </a:lnTo>
                  <a:lnTo>
                    <a:pt x="350" y="72"/>
                  </a:lnTo>
                  <a:lnTo>
                    <a:pt x="310" y="53"/>
                  </a:lnTo>
                  <a:lnTo>
                    <a:pt x="305" y="51"/>
                  </a:lnTo>
                  <a:lnTo>
                    <a:pt x="302" y="56"/>
                  </a:lnTo>
                  <a:lnTo>
                    <a:pt x="296" y="69"/>
                  </a:lnTo>
                  <a:lnTo>
                    <a:pt x="273" y="57"/>
                  </a:lnTo>
                  <a:lnTo>
                    <a:pt x="267" y="54"/>
                  </a:lnTo>
                  <a:lnTo>
                    <a:pt x="265" y="60"/>
                  </a:lnTo>
                  <a:lnTo>
                    <a:pt x="238" y="128"/>
                  </a:lnTo>
                  <a:lnTo>
                    <a:pt x="223" y="121"/>
                  </a:lnTo>
                  <a:lnTo>
                    <a:pt x="234" y="97"/>
                  </a:lnTo>
                  <a:lnTo>
                    <a:pt x="237" y="92"/>
                  </a:lnTo>
                  <a:lnTo>
                    <a:pt x="231" y="89"/>
                  </a:lnTo>
                  <a:lnTo>
                    <a:pt x="44" y="2"/>
                  </a:lnTo>
                  <a:lnTo>
                    <a:pt x="38" y="0"/>
                  </a:lnTo>
                  <a:lnTo>
                    <a:pt x="38" y="0"/>
                  </a:lnTo>
                  <a:close/>
                </a:path>
              </a:pathLst>
            </a:custGeom>
            <a:solidFill>
              <a:schemeClr val="tx2"/>
            </a:solidFill>
            <a:ln w="6350">
              <a:solidFill>
                <a:schemeClr val="tx2"/>
              </a:solidFill>
            </a:ln>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6" name="Freeform 643"/>
            <p:cNvSpPr>
              <a:spLocks/>
            </p:cNvSpPr>
            <p:nvPr/>
          </p:nvSpPr>
          <p:spPr bwMode="auto">
            <a:xfrm>
              <a:off x="2662752" y="4486892"/>
              <a:ext cx="941927" cy="533816"/>
            </a:xfrm>
            <a:custGeom>
              <a:avLst/>
              <a:gdLst>
                <a:gd name="T0" fmla="*/ 33 w 547"/>
                <a:gd name="T1" fmla="*/ 0 h 310"/>
                <a:gd name="T2" fmla="*/ 221 w 547"/>
                <a:gd name="T3" fmla="*/ 86 h 310"/>
                <a:gd name="T4" fmla="*/ 206 w 547"/>
                <a:gd name="T5" fmla="*/ 116 h 310"/>
                <a:gd name="T6" fmla="*/ 234 w 547"/>
                <a:gd name="T7" fmla="*/ 128 h 310"/>
                <a:gd name="T8" fmla="*/ 262 w 547"/>
                <a:gd name="T9" fmla="*/ 56 h 310"/>
                <a:gd name="T10" fmla="*/ 292 w 547"/>
                <a:gd name="T11" fmla="*/ 69 h 310"/>
                <a:gd name="T12" fmla="*/ 299 w 547"/>
                <a:gd name="T13" fmla="*/ 51 h 310"/>
                <a:gd name="T14" fmla="*/ 339 w 547"/>
                <a:gd name="T15" fmla="*/ 70 h 310"/>
                <a:gd name="T16" fmla="*/ 331 w 547"/>
                <a:gd name="T17" fmla="*/ 87 h 310"/>
                <a:gd name="T18" fmla="*/ 360 w 547"/>
                <a:gd name="T19" fmla="*/ 101 h 310"/>
                <a:gd name="T20" fmla="*/ 322 w 547"/>
                <a:gd name="T21" fmla="*/ 169 h 310"/>
                <a:gd name="T22" fmla="*/ 346 w 547"/>
                <a:gd name="T23" fmla="*/ 181 h 310"/>
                <a:gd name="T24" fmla="*/ 359 w 547"/>
                <a:gd name="T25" fmla="*/ 152 h 310"/>
                <a:gd name="T26" fmla="*/ 547 w 547"/>
                <a:gd name="T27" fmla="*/ 238 h 310"/>
                <a:gd name="T28" fmla="*/ 513 w 547"/>
                <a:gd name="T29" fmla="*/ 310 h 310"/>
                <a:gd name="T30" fmla="*/ 326 w 547"/>
                <a:gd name="T31" fmla="*/ 223 h 310"/>
                <a:gd name="T32" fmla="*/ 340 w 547"/>
                <a:gd name="T33" fmla="*/ 194 h 310"/>
                <a:gd name="T34" fmla="*/ 315 w 547"/>
                <a:gd name="T35" fmla="*/ 182 h 310"/>
                <a:gd name="T36" fmla="*/ 281 w 547"/>
                <a:gd name="T37" fmla="*/ 244 h 310"/>
                <a:gd name="T38" fmla="*/ 262 w 547"/>
                <a:gd name="T39" fmla="*/ 236 h 310"/>
                <a:gd name="T40" fmla="*/ 256 w 547"/>
                <a:gd name="T41" fmla="*/ 250 h 310"/>
                <a:gd name="T42" fmla="*/ 256 w 547"/>
                <a:gd name="T43" fmla="*/ 250 h 310"/>
                <a:gd name="T44" fmla="*/ 266 w 547"/>
                <a:gd name="T45" fmla="*/ 261 h 310"/>
                <a:gd name="T46" fmla="*/ 275 w 547"/>
                <a:gd name="T47" fmla="*/ 271 h 310"/>
                <a:gd name="T48" fmla="*/ 282 w 547"/>
                <a:gd name="T49" fmla="*/ 283 h 310"/>
                <a:gd name="T50" fmla="*/ 288 w 547"/>
                <a:gd name="T51" fmla="*/ 296 h 310"/>
                <a:gd name="T52" fmla="*/ 231 w 547"/>
                <a:gd name="T53" fmla="*/ 270 h 310"/>
                <a:gd name="T54" fmla="*/ 224 w 547"/>
                <a:gd name="T55" fmla="*/ 284 h 310"/>
                <a:gd name="T56" fmla="*/ 210 w 547"/>
                <a:gd name="T57" fmla="*/ 277 h 310"/>
                <a:gd name="T58" fmla="*/ 216 w 547"/>
                <a:gd name="T59" fmla="*/ 263 h 310"/>
                <a:gd name="T60" fmla="*/ 158 w 547"/>
                <a:gd name="T61" fmla="*/ 236 h 310"/>
                <a:gd name="T62" fmla="*/ 158 w 547"/>
                <a:gd name="T63" fmla="*/ 236 h 310"/>
                <a:gd name="T64" fmla="*/ 168 w 547"/>
                <a:gd name="T65" fmla="*/ 234 h 310"/>
                <a:gd name="T66" fmla="*/ 177 w 547"/>
                <a:gd name="T67" fmla="*/ 232 h 310"/>
                <a:gd name="T68" fmla="*/ 185 w 547"/>
                <a:gd name="T69" fmla="*/ 230 h 310"/>
                <a:gd name="T70" fmla="*/ 194 w 547"/>
                <a:gd name="T71" fmla="*/ 230 h 310"/>
                <a:gd name="T72" fmla="*/ 194 w 547"/>
                <a:gd name="T73" fmla="*/ 230 h 310"/>
                <a:gd name="T74" fmla="*/ 204 w 547"/>
                <a:gd name="T75" fmla="*/ 230 h 310"/>
                <a:gd name="T76" fmla="*/ 215 w 547"/>
                <a:gd name="T77" fmla="*/ 232 h 310"/>
                <a:gd name="T78" fmla="*/ 222 w 547"/>
                <a:gd name="T79" fmla="*/ 216 h 310"/>
                <a:gd name="T80" fmla="*/ 203 w 547"/>
                <a:gd name="T81" fmla="*/ 208 h 310"/>
                <a:gd name="T82" fmla="*/ 229 w 547"/>
                <a:gd name="T83" fmla="*/ 142 h 310"/>
                <a:gd name="T84" fmla="*/ 201 w 547"/>
                <a:gd name="T85" fmla="*/ 129 h 310"/>
                <a:gd name="T86" fmla="*/ 187 w 547"/>
                <a:gd name="T87" fmla="*/ 158 h 310"/>
                <a:gd name="T88" fmla="*/ 0 w 547"/>
                <a:gd name="T89" fmla="*/ 71 h 310"/>
                <a:gd name="T90" fmla="*/ 33 w 547"/>
                <a:gd name="T9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7" h="310">
                  <a:moveTo>
                    <a:pt x="33" y="0"/>
                  </a:moveTo>
                  <a:lnTo>
                    <a:pt x="221" y="86"/>
                  </a:lnTo>
                  <a:lnTo>
                    <a:pt x="206" y="116"/>
                  </a:lnTo>
                  <a:lnTo>
                    <a:pt x="234" y="128"/>
                  </a:lnTo>
                  <a:lnTo>
                    <a:pt x="262" y="56"/>
                  </a:lnTo>
                  <a:lnTo>
                    <a:pt x="292" y="69"/>
                  </a:lnTo>
                  <a:lnTo>
                    <a:pt x="299" y="51"/>
                  </a:lnTo>
                  <a:lnTo>
                    <a:pt x="339" y="70"/>
                  </a:lnTo>
                  <a:lnTo>
                    <a:pt x="331" y="87"/>
                  </a:lnTo>
                  <a:lnTo>
                    <a:pt x="360" y="101"/>
                  </a:lnTo>
                  <a:lnTo>
                    <a:pt x="322" y="169"/>
                  </a:lnTo>
                  <a:lnTo>
                    <a:pt x="346" y="181"/>
                  </a:lnTo>
                  <a:lnTo>
                    <a:pt x="359" y="152"/>
                  </a:lnTo>
                  <a:lnTo>
                    <a:pt x="547" y="238"/>
                  </a:lnTo>
                  <a:lnTo>
                    <a:pt x="513" y="310"/>
                  </a:lnTo>
                  <a:lnTo>
                    <a:pt x="326" y="223"/>
                  </a:lnTo>
                  <a:lnTo>
                    <a:pt x="340" y="194"/>
                  </a:lnTo>
                  <a:lnTo>
                    <a:pt x="315" y="182"/>
                  </a:lnTo>
                  <a:lnTo>
                    <a:pt x="281" y="244"/>
                  </a:lnTo>
                  <a:lnTo>
                    <a:pt x="262" y="236"/>
                  </a:lnTo>
                  <a:lnTo>
                    <a:pt x="256" y="250"/>
                  </a:lnTo>
                  <a:lnTo>
                    <a:pt x="256" y="250"/>
                  </a:lnTo>
                  <a:lnTo>
                    <a:pt x="266" y="261"/>
                  </a:lnTo>
                  <a:lnTo>
                    <a:pt x="275" y="271"/>
                  </a:lnTo>
                  <a:lnTo>
                    <a:pt x="282" y="283"/>
                  </a:lnTo>
                  <a:lnTo>
                    <a:pt x="288" y="296"/>
                  </a:lnTo>
                  <a:lnTo>
                    <a:pt x="231" y="270"/>
                  </a:lnTo>
                  <a:lnTo>
                    <a:pt x="224" y="284"/>
                  </a:lnTo>
                  <a:lnTo>
                    <a:pt x="210" y="277"/>
                  </a:lnTo>
                  <a:lnTo>
                    <a:pt x="216" y="263"/>
                  </a:lnTo>
                  <a:lnTo>
                    <a:pt x="158" y="236"/>
                  </a:lnTo>
                  <a:lnTo>
                    <a:pt x="158" y="236"/>
                  </a:lnTo>
                  <a:lnTo>
                    <a:pt x="168" y="234"/>
                  </a:lnTo>
                  <a:lnTo>
                    <a:pt x="177" y="232"/>
                  </a:lnTo>
                  <a:lnTo>
                    <a:pt x="185" y="230"/>
                  </a:lnTo>
                  <a:lnTo>
                    <a:pt x="194" y="230"/>
                  </a:lnTo>
                  <a:lnTo>
                    <a:pt x="194" y="230"/>
                  </a:lnTo>
                  <a:lnTo>
                    <a:pt x="204" y="230"/>
                  </a:lnTo>
                  <a:lnTo>
                    <a:pt x="215" y="232"/>
                  </a:lnTo>
                  <a:lnTo>
                    <a:pt x="222" y="216"/>
                  </a:lnTo>
                  <a:lnTo>
                    <a:pt x="203" y="208"/>
                  </a:lnTo>
                  <a:lnTo>
                    <a:pt x="229" y="142"/>
                  </a:lnTo>
                  <a:lnTo>
                    <a:pt x="201" y="129"/>
                  </a:lnTo>
                  <a:lnTo>
                    <a:pt x="187" y="158"/>
                  </a:lnTo>
                  <a:lnTo>
                    <a:pt x="0" y="71"/>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7" name="Freeform 644"/>
            <p:cNvSpPr>
              <a:spLocks/>
            </p:cNvSpPr>
            <p:nvPr/>
          </p:nvSpPr>
          <p:spPr bwMode="auto">
            <a:xfrm>
              <a:off x="2648976" y="4473116"/>
              <a:ext cx="969479" cy="561368"/>
            </a:xfrm>
            <a:custGeom>
              <a:avLst/>
              <a:gdLst>
                <a:gd name="T0" fmla="*/ 36 w 563"/>
                <a:gd name="T1" fmla="*/ 5 h 326"/>
                <a:gd name="T2" fmla="*/ 0 w 563"/>
                <a:gd name="T3" fmla="*/ 82 h 326"/>
                <a:gd name="T4" fmla="*/ 193 w 563"/>
                <a:gd name="T5" fmla="*/ 172 h 326"/>
                <a:gd name="T6" fmla="*/ 201 w 563"/>
                <a:gd name="T7" fmla="*/ 169 h 326"/>
                <a:gd name="T8" fmla="*/ 229 w 563"/>
                <a:gd name="T9" fmla="*/ 153 h 326"/>
                <a:gd name="T10" fmla="*/ 203 w 563"/>
                <a:gd name="T11" fmla="*/ 219 h 326"/>
                <a:gd name="T12" fmla="*/ 222 w 563"/>
                <a:gd name="T13" fmla="*/ 228 h 326"/>
                <a:gd name="T14" fmla="*/ 220 w 563"/>
                <a:gd name="T15" fmla="*/ 233 h 326"/>
                <a:gd name="T16" fmla="*/ 202 w 563"/>
                <a:gd name="T17" fmla="*/ 232 h 326"/>
                <a:gd name="T18" fmla="*/ 193 w 563"/>
                <a:gd name="T19" fmla="*/ 232 h 326"/>
                <a:gd name="T20" fmla="*/ 173 w 563"/>
                <a:gd name="T21" fmla="*/ 236 h 326"/>
                <a:gd name="T22" fmla="*/ 151 w 563"/>
                <a:gd name="T23" fmla="*/ 244 h 326"/>
                <a:gd name="T24" fmla="*/ 215 w 563"/>
                <a:gd name="T25" fmla="*/ 274 h 326"/>
                <a:gd name="T26" fmla="*/ 209 w 563"/>
                <a:gd name="T27" fmla="*/ 288 h 326"/>
                <a:gd name="T28" fmla="*/ 230 w 563"/>
                <a:gd name="T29" fmla="*/ 297 h 326"/>
                <a:gd name="T30" fmla="*/ 238 w 563"/>
                <a:gd name="T31" fmla="*/ 294 h 326"/>
                <a:gd name="T32" fmla="*/ 293 w 563"/>
                <a:gd name="T33" fmla="*/ 310 h 326"/>
                <a:gd name="T34" fmla="*/ 302 w 563"/>
                <a:gd name="T35" fmla="*/ 302 h 326"/>
                <a:gd name="T36" fmla="*/ 296 w 563"/>
                <a:gd name="T37" fmla="*/ 289 h 326"/>
                <a:gd name="T38" fmla="*/ 281 w 563"/>
                <a:gd name="T39" fmla="*/ 266 h 326"/>
                <a:gd name="T40" fmla="*/ 273 w 563"/>
                <a:gd name="T41" fmla="*/ 252 h 326"/>
                <a:gd name="T42" fmla="*/ 291 w 563"/>
                <a:gd name="T43" fmla="*/ 260 h 326"/>
                <a:gd name="T44" fmla="*/ 326 w 563"/>
                <a:gd name="T45" fmla="*/ 198 h 326"/>
                <a:gd name="T46" fmla="*/ 329 w 563"/>
                <a:gd name="T47" fmla="*/ 229 h 326"/>
                <a:gd name="T48" fmla="*/ 332 w 563"/>
                <a:gd name="T49" fmla="*/ 237 h 326"/>
                <a:gd name="T50" fmla="*/ 524 w 563"/>
                <a:gd name="T51" fmla="*/ 326 h 326"/>
                <a:gd name="T52" fmla="*/ 560 w 563"/>
                <a:gd name="T53" fmla="*/ 249 h 326"/>
                <a:gd name="T54" fmla="*/ 557 w 563"/>
                <a:gd name="T55" fmla="*/ 241 h 326"/>
                <a:gd name="T56" fmla="*/ 365 w 563"/>
                <a:gd name="T57" fmla="*/ 152 h 326"/>
                <a:gd name="T58" fmla="*/ 351 w 563"/>
                <a:gd name="T59" fmla="*/ 180 h 326"/>
                <a:gd name="T60" fmla="*/ 373 w 563"/>
                <a:gd name="T61" fmla="*/ 112 h 326"/>
                <a:gd name="T62" fmla="*/ 370 w 563"/>
                <a:gd name="T63" fmla="*/ 102 h 326"/>
                <a:gd name="T64" fmla="*/ 353 w 563"/>
                <a:gd name="T65" fmla="*/ 80 h 326"/>
                <a:gd name="T66" fmla="*/ 350 w 563"/>
                <a:gd name="T67" fmla="*/ 72 h 326"/>
                <a:gd name="T68" fmla="*/ 305 w 563"/>
                <a:gd name="T69" fmla="*/ 51 h 326"/>
                <a:gd name="T70" fmla="*/ 296 w 563"/>
                <a:gd name="T71" fmla="*/ 69 h 326"/>
                <a:gd name="T72" fmla="*/ 267 w 563"/>
                <a:gd name="T73" fmla="*/ 54 h 326"/>
                <a:gd name="T74" fmla="*/ 238 w 563"/>
                <a:gd name="T75" fmla="*/ 128 h 326"/>
                <a:gd name="T76" fmla="*/ 234 w 563"/>
                <a:gd name="T77" fmla="*/ 97 h 326"/>
                <a:gd name="T78" fmla="*/ 231 w 563"/>
                <a:gd name="T79" fmla="*/ 89 h 326"/>
                <a:gd name="T80" fmla="*/ 38 w 563"/>
                <a:gd name="T8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3" h="326">
                  <a:moveTo>
                    <a:pt x="38" y="0"/>
                  </a:moveTo>
                  <a:lnTo>
                    <a:pt x="36" y="5"/>
                  </a:lnTo>
                  <a:lnTo>
                    <a:pt x="3" y="77"/>
                  </a:lnTo>
                  <a:lnTo>
                    <a:pt x="0" y="82"/>
                  </a:lnTo>
                  <a:lnTo>
                    <a:pt x="5" y="85"/>
                  </a:lnTo>
                  <a:lnTo>
                    <a:pt x="193" y="172"/>
                  </a:lnTo>
                  <a:lnTo>
                    <a:pt x="198" y="174"/>
                  </a:lnTo>
                  <a:lnTo>
                    <a:pt x="201" y="169"/>
                  </a:lnTo>
                  <a:lnTo>
                    <a:pt x="211" y="146"/>
                  </a:lnTo>
                  <a:lnTo>
                    <a:pt x="229" y="153"/>
                  </a:lnTo>
                  <a:lnTo>
                    <a:pt x="205" y="214"/>
                  </a:lnTo>
                  <a:lnTo>
                    <a:pt x="203" y="219"/>
                  </a:lnTo>
                  <a:lnTo>
                    <a:pt x="208" y="221"/>
                  </a:lnTo>
                  <a:lnTo>
                    <a:pt x="222" y="228"/>
                  </a:lnTo>
                  <a:lnTo>
                    <a:pt x="220" y="233"/>
                  </a:lnTo>
                  <a:lnTo>
                    <a:pt x="220" y="233"/>
                  </a:lnTo>
                  <a:lnTo>
                    <a:pt x="211" y="232"/>
                  </a:lnTo>
                  <a:lnTo>
                    <a:pt x="202" y="232"/>
                  </a:lnTo>
                  <a:lnTo>
                    <a:pt x="202" y="232"/>
                  </a:lnTo>
                  <a:lnTo>
                    <a:pt x="193" y="232"/>
                  </a:lnTo>
                  <a:lnTo>
                    <a:pt x="184" y="234"/>
                  </a:lnTo>
                  <a:lnTo>
                    <a:pt x="173" y="236"/>
                  </a:lnTo>
                  <a:lnTo>
                    <a:pt x="164" y="239"/>
                  </a:lnTo>
                  <a:lnTo>
                    <a:pt x="151" y="244"/>
                  </a:lnTo>
                  <a:lnTo>
                    <a:pt x="164" y="250"/>
                  </a:lnTo>
                  <a:lnTo>
                    <a:pt x="215" y="274"/>
                  </a:lnTo>
                  <a:lnTo>
                    <a:pt x="212" y="283"/>
                  </a:lnTo>
                  <a:lnTo>
                    <a:pt x="209" y="288"/>
                  </a:lnTo>
                  <a:lnTo>
                    <a:pt x="215" y="291"/>
                  </a:lnTo>
                  <a:lnTo>
                    <a:pt x="230" y="297"/>
                  </a:lnTo>
                  <a:lnTo>
                    <a:pt x="235" y="300"/>
                  </a:lnTo>
                  <a:lnTo>
                    <a:pt x="238" y="294"/>
                  </a:lnTo>
                  <a:lnTo>
                    <a:pt x="242" y="286"/>
                  </a:lnTo>
                  <a:lnTo>
                    <a:pt x="293" y="310"/>
                  </a:lnTo>
                  <a:lnTo>
                    <a:pt x="307" y="316"/>
                  </a:lnTo>
                  <a:lnTo>
                    <a:pt x="302" y="302"/>
                  </a:lnTo>
                  <a:lnTo>
                    <a:pt x="302" y="302"/>
                  </a:lnTo>
                  <a:lnTo>
                    <a:pt x="296" y="289"/>
                  </a:lnTo>
                  <a:lnTo>
                    <a:pt x="289" y="278"/>
                  </a:lnTo>
                  <a:lnTo>
                    <a:pt x="281" y="266"/>
                  </a:lnTo>
                  <a:lnTo>
                    <a:pt x="271" y="256"/>
                  </a:lnTo>
                  <a:lnTo>
                    <a:pt x="273" y="252"/>
                  </a:lnTo>
                  <a:lnTo>
                    <a:pt x="286" y="258"/>
                  </a:lnTo>
                  <a:lnTo>
                    <a:pt x="291" y="260"/>
                  </a:lnTo>
                  <a:lnTo>
                    <a:pt x="294" y="255"/>
                  </a:lnTo>
                  <a:lnTo>
                    <a:pt x="326" y="198"/>
                  </a:lnTo>
                  <a:lnTo>
                    <a:pt x="339" y="205"/>
                  </a:lnTo>
                  <a:lnTo>
                    <a:pt x="329" y="229"/>
                  </a:lnTo>
                  <a:lnTo>
                    <a:pt x="326" y="234"/>
                  </a:lnTo>
                  <a:lnTo>
                    <a:pt x="332" y="237"/>
                  </a:lnTo>
                  <a:lnTo>
                    <a:pt x="519" y="323"/>
                  </a:lnTo>
                  <a:lnTo>
                    <a:pt x="524" y="326"/>
                  </a:lnTo>
                  <a:lnTo>
                    <a:pt x="527" y="321"/>
                  </a:lnTo>
                  <a:lnTo>
                    <a:pt x="560" y="249"/>
                  </a:lnTo>
                  <a:lnTo>
                    <a:pt x="563" y="243"/>
                  </a:lnTo>
                  <a:lnTo>
                    <a:pt x="557" y="241"/>
                  </a:lnTo>
                  <a:lnTo>
                    <a:pt x="370" y="154"/>
                  </a:lnTo>
                  <a:lnTo>
                    <a:pt x="365" y="152"/>
                  </a:lnTo>
                  <a:lnTo>
                    <a:pt x="362" y="157"/>
                  </a:lnTo>
                  <a:lnTo>
                    <a:pt x="351" y="180"/>
                  </a:lnTo>
                  <a:lnTo>
                    <a:pt x="338" y="175"/>
                  </a:lnTo>
                  <a:lnTo>
                    <a:pt x="373" y="112"/>
                  </a:lnTo>
                  <a:lnTo>
                    <a:pt x="376" y="106"/>
                  </a:lnTo>
                  <a:lnTo>
                    <a:pt x="370" y="102"/>
                  </a:lnTo>
                  <a:lnTo>
                    <a:pt x="348" y="92"/>
                  </a:lnTo>
                  <a:lnTo>
                    <a:pt x="353" y="80"/>
                  </a:lnTo>
                  <a:lnTo>
                    <a:pt x="355" y="75"/>
                  </a:lnTo>
                  <a:lnTo>
                    <a:pt x="350" y="72"/>
                  </a:lnTo>
                  <a:lnTo>
                    <a:pt x="310" y="53"/>
                  </a:lnTo>
                  <a:lnTo>
                    <a:pt x="305" y="51"/>
                  </a:lnTo>
                  <a:lnTo>
                    <a:pt x="302" y="56"/>
                  </a:lnTo>
                  <a:lnTo>
                    <a:pt x="296" y="69"/>
                  </a:lnTo>
                  <a:lnTo>
                    <a:pt x="273" y="57"/>
                  </a:lnTo>
                  <a:lnTo>
                    <a:pt x="267" y="54"/>
                  </a:lnTo>
                  <a:lnTo>
                    <a:pt x="265" y="60"/>
                  </a:lnTo>
                  <a:lnTo>
                    <a:pt x="238" y="128"/>
                  </a:lnTo>
                  <a:lnTo>
                    <a:pt x="223" y="121"/>
                  </a:lnTo>
                  <a:lnTo>
                    <a:pt x="234" y="97"/>
                  </a:lnTo>
                  <a:lnTo>
                    <a:pt x="237" y="92"/>
                  </a:lnTo>
                  <a:lnTo>
                    <a:pt x="231" y="89"/>
                  </a:lnTo>
                  <a:lnTo>
                    <a:pt x="44" y="2"/>
                  </a:lnTo>
                  <a:lnTo>
                    <a:pt x="38" y="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78" name="Freeform 645"/>
            <p:cNvSpPr>
              <a:spLocks/>
            </p:cNvSpPr>
            <p:nvPr/>
          </p:nvSpPr>
          <p:spPr bwMode="auto">
            <a:xfrm>
              <a:off x="3001983" y="4960438"/>
              <a:ext cx="51660" cy="53381"/>
            </a:xfrm>
            <a:custGeom>
              <a:avLst/>
              <a:gdLst>
                <a:gd name="T0" fmla="*/ 29 w 30"/>
                <a:gd name="T1" fmla="*/ 21 h 31"/>
                <a:gd name="T2" fmla="*/ 29 w 30"/>
                <a:gd name="T3" fmla="*/ 21 h 31"/>
                <a:gd name="T4" fmla="*/ 30 w 30"/>
                <a:gd name="T5" fmla="*/ 18 h 31"/>
                <a:gd name="T6" fmla="*/ 30 w 30"/>
                <a:gd name="T7" fmla="*/ 15 h 31"/>
                <a:gd name="T8" fmla="*/ 29 w 30"/>
                <a:gd name="T9" fmla="*/ 10 h 31"/>
                <a:gd name="T10" fmla="*/ 26 w 30"/>
                <a:gd name="T11" fmla="*/ 5 h 31"/>
                <a:gd name="T12" fmla="*/ 24 w 30"/>
                <a:gd name="T13" fmla="*/ 3 h 31"/>
                <a:gd name="T14" fmla="*/ 21 w 30"/>
                <a:gd name="T15" fmla="*/ 2 h 31"/>
                <a:gd name="T16" fmla="*/ 21 w 30"/>
                <a:gd name="T17" fmla="*/ 2 h 31"/>
                <a:gd name="T18" fmla="*/ 18 w 30"/>
                <a:gd name="T19" fmla="*/ 1 h 31"/>
                <a:gd name="T20" fmla="*/ 15 w 30"/>
                <a:gd name="T21" fmla="*/ 0 h 31"/>
                <a:gd name="T22" fmla="*/ 9 w 30"/>
                <a:gd name="T23" fmla="*/ 1 h 31"/>
                <a:gd name="T24" fmla="*/ 4 w 30"/>
                <a:gd name="T25" fmla="*/ 4 h 31"/>
                <a:gd name="T26" fmla="*/ 2 w 30"/>
                <a:gd name="T27" fmla="*/ 7 h 31"/>
                <a:gd name="T28" fmla="*/ 1 w 30"/>
                <a:gd name="T29" fmla="*/ 9 h 31"/>
                <a:gd name="T30" fmla="*/ 1 w 30"/>
                <a:gd name="T31" fmla="*/ 9 h 31"/>
                <a:gd name="T32" fmla="*/ 0 w 30"/>
                <a:gd name="T33" fmla="*/ 12 h 31"/>
                <a:gd name="T34" fmla="*/ 0 w 30"/>
                <a:gd name="T35" fmla="*/ 15 h 31"/>
                <a:gd name="T36" fmla="*/ 1 w 30"/>
                <a:gd name="T37" fmla="*/ 21 h 31"/>
                <a:gd name="T38" fmla="*/ 4 w 30"/>
                <a:gd name="T39" fmla="*/ 25 h 31"/>
                <a:gd name="T40" fmla="*/ 6 w 30"/>
                <a:gd name="T41" fmla="*/ 28 h 31"/>
                <a:gd name="T42" fmla="*/ 9 w 30"/>
                <a:gd name="T43" fmla="*/ 30 h 31"/>
                <a:gd name="T44" fmla="*/ 9 w 30"/>
                <a:gd name="T45" fmla="*/ 30 h 31"/>
                <a:gd name="T46" fmla="*/ 11 w 30"/>
                <a:gd name="T47" fmla="*/ 31 h 31"/>
                <a:gd name="T48" fmla="*/ 15 w 30"/>
                <a:gd name="T49" fmla="*/ 31 h 31"/>
                <a:gd name="T50" fmla="*/ 21 w 30"/>
                <a:gd name="T51" fmla="*/ 30 h 31"/>
                <a:gd name="T52" fmla="*/ 26 w 30"/>
                <a:gd name="T53" fmla="*/ 27 h 31"/>
                <a:gd name="T54" fmla="*/ 27 w 30"/>
                <a:gd name="T55" fmla="*/ 24 h 31"/>
                <a:gd name="T56" fmla="*/ 29 w 30"/>
                <a:gd name="T5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1">
                  <a:moveTo>
                    <a:pt x="29" y="21"/>
                  </a:moveTo>
                  <a:lnTo>
                    <a:pt x="29" y="21"/>
                  </a:lnTo>
                  <a:lnTo>
                    <a:pt x="30" y="18"/>
                  </a:lnTo>
                  <a:lnTo>
                    <a:pt x="30" y="15"/>
                  </a:lnTo>
                  <a:lnTo>
                    <a:pt x="29" y="10"/>
                  </a:lnTo>
                  <a:lnTo>
                    <a:pt x="26" y="5"/>
                  </a:lnTo>
                  <a:lnTo>
                    <a:pt x="24" y="3"/>
                  </a:lnTo>
                  <a:lnTo>
                    <a:pt x="21" y="2"/>
                  </a:lnTo>
                  <a:lnTo>
                    <a:pt x="21" y="2"/>
                  </a:lnTo>
                  <a:lnTo>
                    <a:pt x="18" y="1"/>
                  </a:lnTo>
                  <a:lnTo>
                    <a:pt x="15" y="0"/>
                  </a:lnTo>
                  <a:lnTo>
                    <a:pt x="9" y="1"/>
                  </a:lnTo>
                  <a:lnTo>
                    <a:pt x="4" y="4"/>
                  </a:lnTo>
                  <a:lnTo>
                    <a:pt x="2" y="7"/>
                  </a:lnTo>
                  <a:lnTo>
                    <a:pt x="1" y="9"/>
                  </a:lnTo>
                  <a:lnTo>
                    <a:pt x="1" y="9"/>
                  </a:lnTo>
                  <a:lnTo>
                    <a:pt x="0" y="12"/>
                  </a:lnTo>
                  <a:lnTo>
                    <a:pt x="0" y="15"/>
                  </a:lnTo>
                  <a:lnTo>
                    <a:pt x="1" y="21"/>
                  </a:lnTo>
                  <a:lnTo>
                    <a:pt x="4" y="25"/>
                  </a:lnTo>
                  <a:lnTo>
                    <a:pt x="6" y="28"/>
                  </a:lnTo>
                  <a:lnTo>
                    <a:pt x="9" y="30"/>
                  </a:lnTo>
                  <a:lnTo>
                    <a:pt x="9" y="30"/>
                  </a:lnTo>
                  <a:lnTo>
                    <a:pt x="11" y="31"/>
                  </a:lnTo>
                  <a:lnTo>
                    <a:pt x="15" y="31"/>
                  </a:lnTo>
                  <a:lnTo>
                    <a:pt x="21" y="30"/>
                  </a:lnTo>
                  <a:lnTo>
                    <a:pt x="26" y="27"/>
                  </a:lnTo>
                  <a:lnTo>
                    <a:pt x="27" y="24"/>
                  </a:lnTo>
                  <a:lnTo>
                    <a:pt x="2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grpSp>
          <p:nvGrpSpPr>
            <p:cNvPr id="579" name="Gruppieren 52"/>
            <p:cNvGrpSpPr/>
            <p:nvPr/>
          </p:nvGrpSpPr>
          <p:grpSpPr>
            <a:xfrm>
              <a:off x="2812564" y="4960438"/>
              <a:ext cx="272074" cy="268630"/>
              <a:chOff x="3505200" y="3949700"/>
              <a:chExt cx="250825" cy="247650"/>
            </a:xfrm>
          </p:grpSpPr>
          <p:sp>
            <p:nvSpPr>
              <p:cNvPr id="580" name="Freeform 646"/>
              <p:cNvSpPr>
                <a:spLocks/>
              </p:cNvSpPr>
              <p:nvPr/>
            </p:nvSpPr>
            <p:spPr bwMode="auto">
              <a:xfrm>
                <a:off x="3679825" y="3949700"/>
                <a:ext cx="47625" cy="49212"/>
              </a:xfrm>
              <a:custGeom>
                <a:avLst/>
                <a:gdLst>
                  <a:gd name="T0" fmla="*/ 29 w 30"/>
                  <a:gd name="T1" fmla="*/ 21 h 31"/>
                  <a:gd name="T2" fmla="*/ 29 w 30"/>
                  <a:gd name="T3" fmla="*/ 21 h 31"/>
                  <a:gd name="T4" fmla="*/ 30 w 30"/>
                  <a:gd name="T5" fmla="*/ 18 h 31"/>
                  <a:gd name="T6" fmla="*/ 30 w 30"/>
                  <a:gd name="T7" fmla="*/ 15 h 31"/>
                  <a:gd name="T8" fmla="*/ 29 w 30"/>
                  <a:gd name="T9" fmla="*/ 10 h 31"/>
                  <a:gd name="T10" fmla="*/ 26 w 30"/>
                  <a:gd name="T11" fmla="*/ 5 h 31"/>
                  <a:gd name="T12" fmla="*/ 24 w 30"/>
                  <a:gd name="T13" fmla="*/ 3 h 31"/>
                  <a:gd name="T14" fmla="*/ 21 w 30"/>
                  <a:gd name="T15" fmla="*/ 2 h 31"/>
                  <a:gd name="T16" fmla="*/ 21 w 30"/>
                  <a:gd name="T17" fmla="*/ 2 h 31"/>
                  <a:gd name="T18" fmla="*/ 18 w 30"/>
                  <a:gd name="T19" fmla="*/ 1 h 31"/>
                  <a:gd name="T20" fmla="*/ 15 w 30"/>
                  <a:gd name="T21" fmla="*/ 0 h 31"/>
                  <a:gd name="T22" fmla="*/ 9 w 30"/>
                  <a:gd name="T23" fmla="*/ 1 h 31"/>
                  <a:gd name="T24" fmla="*/ 4 w 30"/>
                  <a:gd name="T25" fmla="*/ 4 h 31"/>
                  <a:gd name="T26" fmla="*/ 2 w 30"/>
                  <a:gd name="T27" fmla="*/ 7 h 31"/>
                  <a:gd name="T28" fmla="*/ 1 w 30"/>
                  <a:gd name="T29" fmla="*/ 9 h 31"/>
                  <a:gd name="T30" fmla="*/ 1 w 30"/>
                  <a:gd name="T31" fmla="*/ 9 h 31"/>
                  <a:gd name="T32" fmla="*/ 0 w 30"/>
                  <a:gd name="T33" fmla="*/ 12 h 31"/>
                  <a:gd name="T34" fmla="*/ 0 w 30"/>
                  <a:gd name="T35" fmla="*/ 15 h 31"/>
                  <a:gd name="T36" fmla="*/ 1 w 30"/>
                  <a:gd name="T37" fmla="*/ 21 h 31"/>
                  <a:gd name="T38" fmla="*/ 4 w 30"/>
                  <a:gd name="T39" fmla="*/ 25 h 31"/>
                  <a:gd name="T40" fmla="*/ 6 w 30"/>
                  <a:gd name="T41" fmla="*/ 28 h 31"/>
                  <a:gd name="T42" fmla="*/ 9 w 30"/>
                  <a:gd name="T43" fmla="*/ 30 h 31"/>
                  <a:gd name="T44" fmla="*/ 9 w 30"/>
                  <a:gd name="T45" fmla="*/ 30 h 31"/>
                  <a:gd name="T46" fmla="*/ 11 w 30"/>
                  <a:gd name="T47" fmla="*/ 31 h 31"/>
                  <a:gd name="T48" fmla="*/ 15 w 30"/>
                  <a:gd name="T49" fmla="*/ 31 h 31"/>
                  <a:gd name="T50" fmla="*/ 21 w 30"/>
                  <a:gd name="T51" fmla="*/ 30 h 31"/>
                  <a:gd name="T52" fmla="*/ 26 w 30"/>
                  <a:gd name="T53" fmla="*/ 27 h 31"/>
                  <a:gd name="T54" fmla="*/ 27 w 30"/>
                  <a:gd name="T55" fmla="*/ 24 h 31"/>
                  <a:gd name="T56" fmla="*/ 29 w 30"/>
                  <a:gd name="T5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1">
                    <a:moveTo>
                      <a:pt x="29" y="21"/>
                    </a:moveTo>
                    <a:lnTo>
                      <a:pt x="29" y="21"/>
                    </a:lnTo>
                    <a:lnTo>
                      <a:pt x="30" y="18"/>
                    </a:lnTo>
                    <a:lnTo>
                      <a:pt x="30" y="15"/>
                    </a:lnTo>
                    <a:lnTo>
                      <a:pt x="29" y="10"/>
                    </a:lnTo>
                    <a:lnTo>
                      <a:pt x="26" y="5"/>
                    </a:lnTo>
                    <a:lnTo>
                      <a:pt x="24" y="3"/>
                    </a:lnTo>
                    <a:lnTo>
                      <a:pt x="21" y="2"/>
                    </a:lnTo>
                    <a:lnTo>
                      <a:pt x="21" y="2"/>
                    </a:lnTo>
                    <a:lnTo>
                      <a:pt x="18" y="1"/>
                    </a:lnTo>
                    <a:lnTo>
                      <a:pt x="15" y="0"/>
                    </a:lnTo>
                    <a:lnTo>
                      <a:pt x="9" y="1"/>
                    </a:lnTo>
                    <a:lnTo>
                      <a:pt x="4" y="4"/>
                    </a:lnTo>
                    <a:lnTo>
                      <a:pt x="2" y="7"/>
                    </a:lnTo>
                    <a:lnTo>
                      <a:pt x="1" y="9"/>
                    </a:lnTo>
                    <a:lnTo>
                      <a:pt x="1" y="9"/>
                    </a:lnTo>
                    <a:lnTo>
                      <a:pt x="0" y="12"/>
                    </a:lnTo>
                    <a:lnTo>
                      <a:pt x="0" y="15"/>
                    </a:lnTo>
                    <a:lnTo>
                      <a:pt x="1" y="21"/>
                    </a:lnTo>
                    <a:lnTo>
                      <a:pt x="4" y="25"/>
                    </a:lnTo>
                    <a:lnTo>
                      <a:pt x="6" y="28"/>
                    </a:lnTo>
                    <a:lnTo>
                      <a:pt x="9" y="30"/>
                    </a:lnTo>
                    <a:lnTo>
                      <a:pt x="9" y="30"/>
                    </a:lnTo>
                    <a:lnTo>
                      <a:pt x="11" y="31"/>
                    </a:lnTo>
                    <a:lnTo>
                      <a:pt x="15" y="31"/>
                    </a:lnTo>
                    <a:lnTo>
                      <a:pt x="21" y="30"/>
                    </a:lnTo>
                    <a:lnTo>
                      <a:pt x="26" y="27"/>
                    </a:lnTo>
                    <a:lnTo>
                      <a:pt x="27" y="24"/>
                    </a:lnTo>
                    <a:lnTo>
                      <a:pt x="29" y="21"/>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81" name="Freeform 647"/>
              <p:cNvSpPr>
                <a:spLocks/>
              </p:cNvSpPr>
              <p:nvPr/>
            </p:nvSpPr>
            <p:spPr bwMode="auto">
              <a:xfrm>
                <a:off x="3621088" y="3992563"/>
                <a:ext cx="117475" cy="61912"/>
              </a:xfrm>
              <a:custGeom>
                <a:avLst/>
                <a:gdLst>
                  <a:gd name="T0" fmla="*/ 0 w 74"/>
                  <a:gd name="T1" fmla="*/ 0 h 39"/>
                  <a:gd name="T2" fmla="*/ 0 w 74"/>
                  <a:gd name="T3" fmla="*/ 0 h 39"/>
                  <a:gd name="T4" fmla="*/ 2 w 74"/>
                  <a:gd name="T5" fmla="*/ 5 h 39"/>
                  <a:gd name="T6" fmla="*/ 4 w 74"/>
                  <a:gd name="T7" fmla="*/ 11 h 39"/>
                  <a:gd name="T8" fmla="*/ 6 w 74"/>
                  <a:gd name="T9" fmla="*/ 16 h 39"/>
                  <a:gd name="T10" fmla="*/ 10 w 74"/>
                  <a:gd name="T11" fmla="*/ 21 h 39"/>
                  <a:gd name="T12" fmla="*/ 14 w 74"/>
                  <a:gd name="T13" fmla="*/ 25 h 39"/>
                  <a:gd name="T14" fmla="*/ 19 w 74"/>
                  <a:gd name="T15" fmla="*/ 29 h 39"/>
                  <a:gd name="T16" fmla="*/ 24 w 74"/>
                  <a:gd name="T17" fmla="*/ 32 h 39"/>
                  <a:gd name="T18" fmla="*/ 29 w 74"/>
                  <a:gd name="T19" fmla="*/ 35 h 39"/>
                  <a:gd name="T20" fmla="*/ 29 w 74"/>
                  <a:gd name="T21" fmla="*/ 35 h 39"/>
                  <a:gd name="T22" fmla="*/ 35 w 74"/>
                  <a:gd name="T23" fmla="*/ 37 h 39"/>
                  <a:gd name="T24" fmla="*/ 41 w 74"/>
                  <a:gd name="T25" fmla="*/ 38 h 39"/>
                  <a:gd name="T26" fmla="*/ 46 w 74"/>
                  <a:gd name="T27" fmla="*/ 39 h 39"/>
                  <a:gd name="T28" fmla="*/ 53 w 74"/>
                  <a:gd name="T29" fmla="*/ 39 h 39"/>
                  <a:gd name="T30" fmla="*/ 59 w 74"/>
                  <a:gd name="T31" fmla="*/ 38 h 39"/>
                  <a:gd name="T32" fmla="*/ 64 w 74"/>
                  <a:gd name="T33" fmla="*/ 36 h 39"/>
                  <a:gd name="T34" fmla="*/ 69 w 74"/>
                  <a:gd name="T35" fmla="*/ 34 h 39"/>
                  <a:gd name="T36" fmla="*/ 74 w 74"/>
                  <a:gd name="T3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39">
                    <a:moveTo>
                      <a:pt x="0" y="0"/>
                    </a:moveTo>
                    <a:lnTo>
                      <a:pt x="0" y="0"/>
                    </a:lnTo>
                    <a:lnTo>
                      <a:pt x="2" y="5"/>
                    </a:lnTo>
                    <a:lnTo>
                      <a:pt x="4" y="11"/>
                    </a:lnTo>
                    <a:lnTo>
                      <a:pt x="6" y="16"/>
                    </a:lnTo>
                    <a:lnTo>
                      <a:pt x="10" y="21"/>
                    </a:lnTo>
                    <a:lnTo>
                      <a:pt x="14" y="25"/>
                    </a:lnTo>
                    <a:lnTo>
                      <a:pt x="19" y="29"/>
                    </a:lnTo>
                    <a:lnTo>
                      <a:pt x="24" y="32"/>
                    </a:lnTo>
                    <a:lnTo>
                      <a:pt x="29" y="35"/>
                    </a:lnTo>
                    <a:lnTo>
                      <a:pt x="29" y="35"/>
                    </a:lnTo>
                    <a:lnTo>
                      <a:pt x="35" y="37"/>
                    </a:lnTo>
                    <a:lnTo>
                      <a:pt x="41" y="38"/>
                    </a:lnTo>
                    <a:lnTo>
                      <a:pt x="46" y="39"/>
                    </a:lnTo>
                    <a:lnTo>
                      <a:pt x="53" y="39"/>
                    </a:lnTo>
                    <a:lnTo>
                      <a:pt x="59" y="38"/>
                    </a:lnTo>
                    <a:lnTo>
                      <a:pt x="64" y="36"/>
                    </a:lnTo>
                    <a:lnTo>
                      <a:pt x="69" y="34"/>
                    </a:lnTo>
                    <a:lnTo>
                      <a:pt x="74" y="31"/>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82" name="Freeform 648"/>
              <p:cNvSpPr>
                <a:spLocks/>
              </p:cNvSpPr>
              <p:nvPr/>
            </p:nvSpPr>
            <p:spPr bwMode="auto">
              <a:xfrm>
                <a:off x="3582988" y="4021138"/>
                <a:ext cx="161925" cy="79375"/>
              </a:xfrm>
              <a:custGeom>
                <a:avLst/>
                <a:gdLst>
                  <a:gd name="T0" fmla="*/ 102 w 102"/>
                  <a:gd name="T1" fmla="*/ 44 h 50"/>
                  <a:gd name="T2" fmla="*/ 102 w 102"/>
                  <a:gd name="T3" fmla="*/ 44 h 50"/>
                  <a:gd name="T4" fmla="*/ 95 w 102"/>
                  <a:gd name="T5" fmla="*/ 47 h 50"/>
                  <a:gd name="T6" fmla="*/ 88 w 102"/>
                  <a:gd name="T7" fmla="*/ 49 h 50"/>
                  <a:gd name="T8" fmla="*/ 81 w 102"/>
                  <a:gd name="T9" fmla="*/ 50 h 50"/>
                  <a:gd name="T10" fmla="*/ 72 w 102"/>
                  <a:gd name="T11" fmla="*/ 50 h 50"/>
                  <a:gd name="T12" fmla="*/ 64 w 102"/>
                  <a:gd name="T13" fmla="*/ 50 h 50"/>
                  <a:gd name="T14" fmla="*/ 57 w 102"/>
                  <a:gd name="T15" fmla="*/ 49 h 50"/>
                  <a:gd name="T16" fmla="*/ 49 w 102"/>
                  <a:gd name="T17" fmla="*/ 47 h 50"/>
                  <a:gd name="T18" fmla="*/ 42 w 102"/>
                  <a:gd name="T19" fmla="*/ 44 h 50"/>
                  <a:gd name="T20" fmla="*/ 42 w 102"/>
                  <a:gd name="T21" fmla="*/ 44 h 50"/>
                  <a:gd name="T22" fmla="*/ 35 w 102"/>
                  <a:gd name="T23" fmla="*/ 41 h 50"/>
                  <a:gd name="T24" fmla="*/ 27 w 102"/>
                  <a:gd name="T25" fmla="*/ 36 h 50"/>
                  <a:gd name="T26" fmla="*/ 21 w 102"/>
                  <a:gd name="T27" fmla="*/ 32 h 50"/>
                  <a:gd name="T28" fmla="*/ 16 w 102"/>
                  <a:gd name="T29" fmla="*/ 26 h 50"/>
                  <a:gd name="T30" fmla="*/ 11 w 102"/>
                  <a:gd name="T31" fmla="*/ 20 h 50"/>
                  <a:gd name="T32" fmla="*/ 6 w 102"/>
                  <a:gd name="T33" fmla="*/ 13 h 50"/>
                  <a:gd name="T34" fmla="*/ 3 w 102"/>
                  <a:gd name="T35" fmla="*/ 7 h 50"/>
                  <a:gd name="T36" fmla="*/ 0 w 102"/>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50">
                    <a:moveTo>
                      <a:pt x="102" y="44"/>
                    </a:moveTo>
                    <a:lnTo>
                      <a:pt x="102" y="44"/>
                    </a:lnTo>
                    <a:lnTo>
                      <a:pt x="95" y="47"/>
                    </a:lnTo>
                    <a:lnTo>
                      <a:pt x="88" y="49"/>
                    </a:lnTo>
                    <a:lnTo>
                      <a:pt x="81" y="50"/>
                    </a:lnTo>
                    <a:lnTo>
                      <a:pt x="72" y="50"/>
                    </a:lnTo>
                    <a:lnTo>
                      <a:pt x="64" y="50"/>
                    </a:lnTo>
                    <a:lnTo>
                      <a:pt x="57" y="49"/>
                    </a:lnTo>
                    <a:lnTo>
                      <a:pt x="49" y="47"/>
                    </a:lnTo>
                    <a:lnTo>
                      <a:pt x="42" y="44"/>
                    </a:lnTo>
                    <a:lnTo>
                      <a:pt x="42" y="44"/>
                    </a:lnTo>
                    <a:lnTo>
                      <a:pt x="35" y="41"/>
                    </a:lnTo>
                    <a:lnTo>
                      <a:pt x="27" y="36"/>
                    </a:lnTo>
                    <a:lnTo>
                      <a:pt x="21" y="32"/>
                    </a:lnTo>
                    <a:lnTo>
                      <a:pt x="16" y="26"/>
                    </a:lnTo>
                    <a:lnTo>
                      <a:pt x="11" y="20"/>
                    </a:lnTo>
                    <a:lnTo>
                      <a:pt x="6" y="13"/>
                    </a:lnTo>
                    <a:lnTo>
                      <a:pt x="3" y="7"/>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83" name="Freeform 649"/>
              <p:cNvSpPr>
                <a:spLocks/>
              </p:cNvSpPr>
              <p:nvPr/>
            </p:nvSpPr>
            <p:spPr bwMode="auto">
              <a:xfrm>
                <a:off x="3543300" y="4049713"/>
                <a:ext cx="207963" cy="98425"/>
              </a:xfrm>
              <a:custGeom>
                <a:avLst/>
                <a:gdLst>
                  <a:gd name="T0" fmla="*/ 131 w 131"/>
                  <a:gd name="T1" fmla="*/ 56 h 62"/>
                  <a:gd name="T2" fmla="*/ 131 w 131"/>
                  <a:gd name="T3" fmla="*/ 56 h 62"/>
                  <a:gd name="T4" fmla="*/ 122 w 131"/>
                  <a:gd name="T5" fmla="*/ 59 h 62"/>
                  <a:gd name="T6" fmla="*/ 113 w 131"/>
                  <a:gd name="T7" fmla="*/ 61 h 62"/>
                  <a:gd name="T8" fmla="*/ 103 w 131"/>
                  <a:gd name="T9" fmla="*/ 61 h 62"/>
                  <a:gd name="T10" fmla="*/ 93 w 131"/>
                  <a:gd name="T11" fmla="*/ 62 h 62"/>
                  <a:gd name="T12" fmla="*/ 84 w 131"/>
                  <a:gd name="T13" fmla="*/ 61 h 62"/>
                  <a:gd name="T14" fmla="*/ 74 w 131"/>
                  <a:gd name="T15" fmla="*/ 59 h 62"/>
                  <a:gd name="T16" fmla="*/ 65 w 131"/>
                  <a:gd name="T17" fmla="*/ 57 h 62"/>
                  <a:gd name="T18" fmla="*/ 55 w 131"/>
                  <a:gd name="T19" fmla="*/ 53 h 62"/>
                  <a:gd name="T20" fmla="*/ 55 w 131"/>
                  <a:gd name="T21" fmla="*/ 53 h 62"/>
                  <a:gd name="T22" fmla="*/ 46 w 131"/>
                  <a:gd name="T23" fmla="*/ 49 h 62"/>
                  <a:gd name="T24" fmla="*/ 37 w 131"/>
                  <a:gd name="T25" fmla="*/ 43 h 62"/>
                  <a:gd name="T26" fmla="*/ 30 w 131"/>
                  <a:gd name="T27" fmla="*/ 37 h 62"/>
                  <a:gd name="T28" fmla="*/ 23 w 131"/>
                  <a:gd name="T29" fmla="*/ 31 h 62"/>
                  <a:gd name="T30" fmla="*/ 16 w 131"/>
                  <a:gd name="T31" fmla="*/ 24 h 62"/>
                  <a:gd name="T32" fmla="*/ 10 w 131"/>
                  <a:gd name="T33" fmla="*/ 17 h 62"/>
                  <a:gd name="T34" fmla="*/ 5 w 131"/>
                  <a:gd name="T35" fmla="*/ 9 h 62"/>
                  <a:gd name="T36" fmla="*/ 0 w 131"/>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62">
                    <a:moveTo>
                      <a:pt x="131" y="56"/>
                    </a:moveTo>
                    <a:lnTo>
                      <a:pt x="131" y="56"/>
                    </a:lnTo>
                    <a:lnTo>
                      <a:pt x="122" y="59"/>
                    </a:lnTo>
                    <a:lnTo>
                      <a:pt x="113" y="61"/>
                    </a:lnTo>
                    <a:lnTo>
                      <a:pt x="103" y="61"/>
                    </a:lnTo>
                    <a:lnTo>
                      <a:pt x="93" y="62"/>
                    </a:lnTo>
                    <a:lnTo>
                      <a:pt x="84" y="61"/>
                    </a:lnTo>
                    <a:lnTo>
                      <a:pt x="74" y="59"/>
                    </a:lnTo>
                    <a:lnTo>
                      <a:pt x="65" y="57"/>
                    </a:lnTo>
                    <a:lnTo>
                      <a:pt x="55" y="53"/>
                    </a:lnTo>
                    <a:lnTo>
                      <a:pt x="55" y="53"/>
                    </a:lnTo>
                    <a:lnTo>
                      <a:pt x="46" y="49"/>
                    </a:lnTo>
                    <a:lnTo>
                      <a:pt x="37" y="43"/>
                    </a:lnTo>
                    <a:lnTo>
                      <a:pt x="30" y="37"/>
                    </a:lnTo>
                    <a:lnTo>
                      <a:pt x="23" y="31"/>
                    </a:lnTo>
                    <a:lnTo>
                      <a:pt x="16" y="24"/>
                    </a:lnTo>
                    <a:lnTo>
                      <a:pt x="10" y="17"/>
                    </a:lnTo>
                    <a:lnTo>
                      <a:pt x="5" y="9"/>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sp>
            <p:nvSpPr>
              <p:cNvPr id="584" name="Freeform 650"/>
              <p:cNvSpPr>
                <a:spLocks/>
              </p:cNvSpPr>
              <p:nvPr/>
            </p:nvSpPr>
            <p:spPr bwMode="auto">
              <a:xfrm>
                <a:off x="3505200" y="4078288"/>
                <a:ext cx="250825" cy="119062"/>
              </a:xfrm>
              <a:custGeom>
                <a:avLst/>
                <a:gdLst>
                  <a:gd name="T0" fmla="*/ 158 w 158"/>
                  <a:gd name="T1" fmla="*/ 69 h 75"/>
                  <a:gd name="T2" fmla="*/ 158 w 158"/>
                  <a:gd name="T3" fmla="*/ 69 h 75"/>
                  <a:gd name="T4" fmla="*/ 147 w 158"/>
                  <a:gd name="T5" fmla="*/ 72 h 75"/>
                  <a:gd name="T6" fmla="*/ 136 w 158"/>
                  <a:gd name="T7" fmla="*/ 74 h 75"/>
                  <a:gd name="T8" fmla="*/ 125 w 158"/>
                  <a:gd name="T9" fmla="*/ 75 h 75"/>
                  <a:gd name="T10" fmla="*/ 113 w 158"/>
                  <a:gd name="T11" fmla="*/ 75 h 75"/>
                  <a:gd name="T12" fmla="*/ 101 w 158"/>
                  <a:gd name="T13" fmla="*/ 74 h 75"/>
                  <a:gd name="T14" fmla="*/ 90 w 158"/>
                  <a:gd name="T15" fmla="*/ 72 h 75"/>
                  <a:gd name="T16" fmla="*/ 77 w 158"/>
                  <a:gd name="T17" fmla="*/ 69 h 75"/>
                  <a:gd name="T18" fmla="*/ 66 w 158"/>
                  <a:gd name="T19" fmla="*/ 64 h 75"/>
                  <a:gd name="T20" fmla="*/ 66 w 158"/>
                  <a:gd name="T21" fmla="*/ 64 h 75"/>
                  <a:gd name="T22" fmla="*/ 55 w 158"/>
                  <a:gd name="T23" fmla="*/ 59 h 75"/>
                  <a:gd name="T24" fmla="*/ 45 w 158"/>
                  <a:gd name="T25" fmla="*/ 52 h 75"/>
                  <a:gd name="T26" fmla="*/ 34 w 158"/>
                  <a:gd name="T27" fmla="*/ 46 h 75"/>
                  <a:gd name="T28" fmla="*/ 26 w 158"/>
                  <a:gd name="T29" fmla="*/ 38 h 75"/>
                  <a:gd name="T30" fmla="*/ 18 w 158"/>
                  <a:gd name="T31" fmla="*/ 29 h 75"/>
                  <a:gd name="T32" fmla="*/ 11 w 158"/>
                  <a:gd name="T33" fmla="*/ 19 h 75"/>
                  <a:gd name="T34" fmla="*/ 5 w 158"/>
                  <a:gd name="T35" fmla="*/ 10 h 75"/>
                  <a:gd name="T36" fmla="*/ 0 w 158"/>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75">
                    <a:moveTo>
                      <a:pt x="158" y="69"/>
                    </a:moveTo>
                    <a:lnTo>
                      <a:pt x="158" y="69"/>
                    </a:lnTo>
                    <a:lnTo>
                      <a:pt x="147" y="72"/>
                    </a:lnTo>
                    <a:lnTo>
                      <a:pt x="136" y="74"/>
                    </a:lnTo>
                    <a:lnTo>
                      <a:pt x="125" y="75"/>
                    </a:lnTo>
                    <a:lnTo>
                      <a:pt x="113" y="75"/>
                    </a:lnTo>
                    <a:lnTo>
                      <a:pt x="101" y="74"/>
                    </a:lnTo>
                    <a:lnTo>
                      <a:pt x="90" y="72"/>
                    </a:lnTo>
                    <a:lnTo>
                      <a:pt x="77" y="69"/>
                    </a:lnTo>
                    <a:lnTo>
                      <a:pt x="66" y="64"/>
                    </a:lnTo>
                    <a:lnTo>
                      <a:pt x="66" y="64"/>
                    </a:lnTo>
                    <a:lnTo>
                      <a:pt x="55" y="59"/>
                    </a:lnTo>
                    <a:lnTo>
                      <a:pt x="45" y="52"/>
                    </a:lnTo>
                    <a:lnTo>
                      <a:pt x="34" y="46"/>
                    </a:lnTo>
                    <a:lnTo>
                      <a:pt x="26" y="38"/>
                    </a:lnTo>
                    <a:lnTo>
                      <a:pt x="18" y="29"/>
                    </a:lnTo>
                    <a:lnTo>
                      <a:pt x="11" y="19"/>
                    </a:lnTo>
                    <a:lnTo>
                      <a:pt x="5" y="1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2897"/>
                  </a:buClr>
                </a:pPr>
                <a:endParaRPr lang="en-US" dirty="0">
                  <a:solidFill>
                    <a:srgbClr val="000000"/>
                  </a:solidFill>
                </a:endParaRPr>
              </a:p>
            </p:txBody>
          </p:sp>
        </p:grpSp>
      </p:grpSp>
      <p:sp>
        <p:nvSpPr>
          <p:cNvPr id="585" name="TextBox 584"/>
          <p:cNvSpPr txBox="1"/>
          <p:nvPr/>
        </p:nvSpPr>
        <p:spPr>
          <a:xfrm>
            <a:off x="10691129" y="2213957"/>
            <a:ext cx="699791" cy="2769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GPS</a:t>
            </a:r>
          </a:p>
          <a:p>
            <a:pPr algn="ctr">
              <a:spcBef>
                <a:spcPts val="0"/>
              </a:spcBef>
              <a:buClr>
                <a:srgbClr val="002897"/>
              </a:buClr>
            </a:pPr>
            <a:r>
              <a:rPr lang="en-US" sz="900" dirty="0">
                <a:solidFill>
                  <a:srgbClr val="005ADE"/>
                </a:solidFill>
              </a:rPr>
              <a:t>Time Server</a:t>
            </a:r>
          </a:p>
        </p:txBody>
      </p:sp>
      <p:sp>
        <p:nvSpPr>
          <p:cNvPr id="586" name="Can 585"/>
          <p:cNvSpPr/>
          <p:nvPr/>
        </p:nvSpPr>
        <p:spPr bwMode="auto">
          <a:xfrm rot="2792540">
            <a:off x="6350740" y="1831806"/>
            <a:ext cx="162190" cy="790934"/>
          </a:xfrm>
          <a:prstGeom prst="can">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182563" indent="-182563">
              <a:buClr>
                <a:srgbClr val="002897"/>
              </a:buClr>
            </a:pPr>
            <a:endParaRPr lang="en-US">
              <a:solidFill>
                <a:srgbClr val="000000"/>
              </a:solidFill>
            </a:endParaRPr>
          </a:p>
        </p:txBody>
      </p:sp>
      <p:cxnSp>
        <p:nvCxnSpPr>
          <p:cNvPr id="587" name="Straight Connector 586"/>
          <p:cNvCxnSpPr>
            <a:endCxn id="586" idx="1"/>
          </p:cNvCxnSpPr>
          <p:nvPr/>
        </p:nvCxnSpPr>
        <p:spPr>
          <a:xfrm flipH="1">
            <a:off x="6718899" y="1789376"/>
            <a:ext cx="181783" cy="165888"/>
          </a:xfrm>
          <a:prstGeom prst="line">
            <a:avLst/>
          </a:prstGeom>
          <a:ln w="15875"/>
        </p:spPr>
        <p:style>
          <a:lnRef idx="1">
            <a:schemeClr val="accent4"/>
          </a:lnRef>
          <a:fillRef idx="0">
            <a:schemeClr val="accent4"/>
          </a:fillRef>
          <a:effectRef idx="0">
            <a:schemeClr val="accent4"/>
          </a:effectRef>
          <a:fontRef idx="minor">
            <a:schemeClr val="tx1"/>
          </a:fontRef>
        </p:style>
      </p:cxnSp>
      <p:sp>
        <p:nvSpPr>
          <p:cNvPr id="588" name="Can 587"/>
          <p:cNvSpPr/>
          <p:nvPr/>
        </p:nvSpPr>
        <p:spPr bwMode="auto">
          <a:xfrm rot="18966866">
            <a:off x="9661300" y="1861681"/>
            <a:ext cx="162190" cy="807364"/>
          </a:xfrm>
          <a:prstGeom prst="can">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182563" indent="-182563">
              <a:buClr>
                <a:srgbClr val="002897"/>
              </a:buClr>
            </a:pPr>
            <a:endParaRPr lang="en-US">
              <a:solidFill>
                <a:srgbClr val="000000"/>
              </a:solidFill>
            </a:endParaRPr>
          </a:p>
        </p:txBody>
      </p:sp>
      <p:cxnSp>
        <p:nvCxnSpPr>
          <p:cNvPr id="589" name="Straight Connector 588"/>
          <p:cNvCxnSpPr>
            <a:stCxn id="588" idx="1"/>
          </p:cNvCxnSpPr>
          <p:nvPr/>
        </p:nvCxnSpPr>
        <p:spPr>
          <a:xfrm flipH="1" flipV="1">
            <a:off x="9187936" y="1730573"/>
            <a:ext cx="274619" cy="24384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7318979" y="3390691"/>
            <a:ext cx="0" cy="276466"/>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591" name="TextBox 590"/>
          <p:cNvSpPr txBox="1"/>
          <p:nvPr/>
        </p:nvSpPr>
        <p:spPr>
          <a:xfrm>
            <a:off x="5396251" y="5809622"/>
            <a:ext cx="2140678" cy="169277"/>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buClr>
                <a:srgbClr val="002897"/>
              </a:buClr>
            </a:pPr>
            <a:r>
              <a:rPr lang="en-US" sz="1100" dirty="0">
                <a:solidFill>
                  <a:srgbClr val="0096EA">
                    <a:lumMod val="60000"/>
                    <a:lumOff val="40000"/>
                  </a:srgbClr>
                </a:solidFill>
              </a:rPr>
              <a:t>Physical Security perimeter </a:t>
            </a:r>
          </a:p>
        </p:txBody>
      </p:sp>
      <p:sp>
        <p:nvSpPr>
          <p:cNvPr id="592" name="TextBox 591"/>
          <p:cNvSpPr txBox="1"/>
          <p:nvPr/>
        </p:nvSpPr>
        <p:spPr>
          <a:xfrm>
            <a:off x="5537297" y="5543045"/>
            <a:ext cx="2140678" cy="169277"/>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buClr>
                <a:srgbClr val="002897"/>
              </a:buClr>
            </a:pPr>
            <a:r>
              <a:rPr lang="en-US" sz="1100" dirty="0">
                <a:solidFill>
                  <a:srgbClr val="005ADE">
                    <a:lumMod val="40000"/>
                    <a:lumOff val="60000"/>
                  </a:srgbClr>
                </a:solidFill>
              </a:rPr>
              <a:t>Electronic Security perimeter </a:t>
            </a:r>
          </a:p>
        </p:txBody>
      </p:sp>
      <p:cxnSp>
        <p:nvCxnSpPr>
          <p:cNvPr id="593" name="Straight Connector 592"/>
          <p:cNvCxnSpPr/>
          <p:nvPr/>
        </p:nvCxnSpPr>
        <p:spPr>
          <a:xfrm>
            <a:off x="10556273" y="4053909"/>
            <a:ext cx="7733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flipV="1">
            <a:off x="10557509" y="4053910"/>
            <a:ext cx="0" cy="16453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V="1">
            <a:off x="11334972" y="2865485"/>
            <a:ext cx="0" cy="11884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96" name="Group 595"/>
          <p:cNvGrpSpPr/>
          <p:nvPr/>
        </p:nvGrpSpPr>
        <p:grpSpPr>
          <a:xfrm>
            <a:off x="8990510" y="3825360"/>
            <a:ext cx="1883150" cy="570927"/>
            <a:chOff x="4497419" y="4282186"/>
            <a:chExt cx="1883150" cy="570927"/>
          </a:xfrm>
        </p:grpSpPr>
        <p:sp>
          <p:nvSpPr>
            <p:cNvPr id="597" name="Text Box 19"/>
            <p:cNvSpPr txBox="1">
              <a:spLocks noChangeArrowheads="1"/>
            </p:cNvSpPr>
            <p:nvPr/>
          </p:nvSpPr>
          <p:spPr bwMode="auto">
            <a:xfrm>
              <a:off x="4497419" y="4282186"/>
              <a:ext cx="1131888"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002897"/>
                </a:buClr>
              </a:pPr>
              <a:r>
                <a:rPr lang="en-US" sz="1000" b="1" dirty="0">
                  <a:solidFill>
                    <a:srgbClr val="FF0000"/>
                  </a:solidFill>
                  <a:latin typeface="Arial" charset="0"/>
                </a:rPr>
                <a:t>	Data storm by a</a:t>
              </a:r>
              <a:br>
                <a:rPr lang="en-US" sz="1000" b="1" dirty="0">
                  <a:solidFill>
                    <a:srgbClr val="FF0000"/>
                  </a:solidFill>
                  <a:latin typeface="Arial" charset="0"/>
                </a:rPr>
              </a:br>
              <a:r>
                <a:rPr lang="en-US" sz="1000" b="1" dirty="0">
                  <a:solidFill>
                    <a:srgbClr val="FF0000"/>
                  </a:solidFill>
                  <a:latin typeface="Arial" charset="0"/>
                </a:rPr>
                <a:t>Faulty Device</a:t>
              </a:r>
            </a:p>
          </p:txBody>
        </p:sp>
        <p:sp>
          <p:nvSpPr>
            <p:cNvPr id="598" name="Rectangle 20"/>
            <p:cNvSpPr>
              <a:spLocks noChangeArrowheads="1"/>
            </p:cNvSpPr>
            <p:nvPr/>
          </p:nvSpPr>
          <p:spPr bwMode="auto">
            <a:xfrm>
              <a:off x="4936306" y="4623939"/>
              <a:ext cx="1444263" cy="229174"/>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buClr>
                  <a:srgbClr val="002897"/>
                </a:buClr>
              </a:pPr>
              <a:endParaRPr lang="de-CH">
                <a:solidFill>
                  <a:srgbClr val="000000"/>
                </a:solidFill>
              </a:endParaRPr>
            </a:p>
          </p:txBody>
        </p:sp>
      </p:grpSp>
      <p:grpSp>
        <p:nvGrpSpPr>
          <p:cNvPr id="599" name="Group 598"/>
          <p:cNvGrpSpPr/>
          <p:nvPr/>
        </p:nvGrpSpPr>
        <p:grpSpPr>
          <a:xfrm>
            <a:off x="9070559" y="632442"/>
            <a:ext cx="2687584" cy="1380381"/>
            <a:chOff x="5056044" y="1089268"/>
            <a:chExt cx="2687584" cy="1380381"/>
          </a:xfrm>
        </p:grpSpPr>
        <p:grpSp>
          <p:nvGrpSpPr>
            <p:cNvPr id="600" name="Group 599"/>
            <p:cNvGrpSpPr/>
            <p:nvPr/>
          </p:nvGrpSpPr>
          <p:grpSpPr>
            <a:xfrm>
              <a:off x="5056044" y="1089268"/>
              <a:ext cx="2687584" cy="1380381"/>
              <a:chOff x="4577468" y="1089268"/>
              <a:chExt cx="2687584" cy="1380381"/>
            </a:xfrm>
          </p:grpSpPr>
          <p:sp>
            <p:nvSpPr>
              <p:cNvPr id="602" name="Text Box 25"/>
              <p:cNvSpPr txBox="1">
                <a:spLocks noChangeArrowheads="1"/>
              </p:cNvSpPr>
              <p:nvPr/>
            </p:nvSpPr>
            <p:spPr bwMode="auto">
              <a:xfrm>
                <a:off x="5305122" y="1089268"/>
                <a:ext cx="1959930"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002897"/>
                  </a:buClr>
                </a:pPr>
                <a:r>
                  <a:rPr lang="en-US" sz="1000" b="1" dirty="0">
                    <a:solidFill>
                      <a:srgbClr val="FF0000"/>
                    </a:solidFill>
                    <a:latin typeface="Arial" charset="0"/>
                  </a:rPr>
                  <a:t>Network disturbance, malware, Cyber attacks</a:t>
                </a:r>
              </a:p>
            </p:txBody>
          </p:sp>
          <p:sp>
            <p:nvSpPr>
              <p:cNvPr id="603" name="Line 12"/>
              <p:cNvSpPr>
                <a:spLocks noChangeShapeType="1"/>
              </p:cNvSpPr>
              <p:nvPr/>
            </p:nvSpPr>
            <p:spPr bwMode="auto">
              <a:xfrm flipH="1">
                <a:off x="5158925" y="2066746"/>
                <a:ext cx="692050" cy="40290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04" name="Line 12"/>
              <p:cNvSpPr>
                <a:spLocks noChangeShapeType="1"/>
              </p:cNvSpPr>
              <p:nvPr/>
            </p:nvSpPr>
            <p:spPr bwMode="auto">
              <a:xfrm flipH="1">
                <a:off x="4850738" y="1834214"/>
                <a:ext cx="987109" cy="27584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05" name="Line 12"/>
              <p:cNvSpPr>
                <a:spLocks noChangeShapeType="1"/>
              </p:cNvSpPr>
              <p:nvPr/>
            </p:nvSpPr>
            <p:spPr bwMode="auto">
              <a:xfrm>
                <a:off x="6673647" y="2034507"/>
                <a:ext cx="203822" cy="9805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06" name="Line 12"/>
              <p:cNvSpPr>
                <a:spLocks noChangeShapeType="1"/>
              </p:cNvSpPr>
              <p:nvPr/>
            </p:nvSpPr>
            <p:spPr bwMode="auto">
              <a:xfrm flipH="1" flipV="1">
                <a:off x="4577468" y="1586789"/>
                <a:ext cx="1260378" cy="14107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grpSp>
        <p:pic>
          <p:nvPicPr>
            <p:cNvPr id="601" name="Picture 600"/>
            <p:cNvPicPr>
              <a:picLocks noChangeAspect="1"/>
            </p:cNvPicPr>
            <p:nvPr/>
          </p:nvPicPr>
          <p:blipFill>
            <a:blip r:embed="rId3"/>
            <a:stretch>
              <a:fillRect/>
            </a:stretch>
          </p:blipFill>
          <p:spPr>
            <a:xfrm>
              <a:off x="6295916" y="1457097"/>
              <a:ext cx="884608" cy="628537"/>
            </a:xfrm>
            <a:prstGeom prst="rect">
              <a:avLst/>
            </a:prstGeom>
          </p:spPr>
        </p:pic>
      </p:grpSp>
      <p:grpSp>
        <p:nvGrpSpPr>
          <p:cNvPr id="607" name="Group 606"/>
          <p:cNvGrpSpPr/>
          <p:nvPr/>
        </p:nvGrpSpPr>
        <p:grpSpPr>
          <a:xfrm>
            <a:off x="9305313" y="4990709"/>
            <a:ext cx="950913" cy="742128"/>
            <a:chOff x="5290797" y="5447536"/>
            <a:chExt cx="950913" cy="742128"/>
          </a:xfrm>
        </p:grpSpPr>
        <p:sp>
          <p:nvSpPr>
            <p:cNvPr id="608" name="Text Box 34"/>
            <p:cNvSpPr txBox="1">
              <a:spLocks noChangeArrowheads="1"/>
            </p:cNvSpPr>
            <p:nvPr/>
          </p:nvSpPr>
          <p:spPr bwMode="auto">
            <a:xfrm>
              <a:off x="5290797" y="5884864"/>
              <a:ext cx="950913"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002897"/>
                </a:buClr>
              </a:pPr>
              <a:r>
                <a:rPr lang="en-US" sz="1000" b="1" dirty="0">
                  <a:solidFill>
                    <a:srgbClr val="FF0000"/>
                  </a:solidFill>
                  <a:latin typeface="Arial" charset="0"/>
                </a:rPr>
                <a:t>    Unauthorized</a:t>
              </a:r>
              <a:br>
                <a:rPr lang="en-US" sz="1000" b="1" dirty="0">
                  <a:solidFill>
                    <a:srgbClr val="FF0000"/>
                  </a:solidFill>
                  <a:latin typeface="Arial" charset="0"/>
                </a:rPr>
              </a:br>
              <a:r>
                <a:rPr lang="en-US" sz="1000" b="1" dirty="0">
                  <a:solidFill>
                    <a:srgbClr val="FF0000"/>
                  </a:solidFill>
                  <a:latin typeface="Arial" charset="0"/>
                </a:rPr>
                <a:t>Person</a:t>
              </a:r>
            </a:p>
          </p:txBody>
        </p:sp>
        <p:pic>
          <p:nvPicPr>
            <p:cNvPr id="609" name="Picture 60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31176" y="5447536"/>
              <a:ext cx="442166" cy="409220"/>
            </a:xfrm>
            <a:prstGeom prst="rect">
              <a:avLst/>
            </a:prstGeom>
          </p:spPr>
        </p:pic>
      </p:grpSp>
      <p:grpSp>
        <p:nvGrpSpPr>
          <p:cNvPr id="610" name="Group 609"/>
          <p:cNvGrpSpPr/>
          <p:nvPr/>
        </p:nvGrpSpPr>
        <p:grpSpPr>
          <a:xfrm>
            <a:off x="4363966" y="3034936"/>
            <a:ext cx="950913" cy="723936"/>
            <a:chOff x="307767" y="4390251"/>
            <a:chExt cx="950913" cy="723936"/>
          </a:xfrm>
        </p:grpSpPr>
        <p:sp>
          <p:nvSpPr>
            <p:cNvPr id="611" name="Text Box 38"/>
            <p:cNvSpPr txBox="1">
              <a:spLocks noChangeArrowheads="1"/>
            </p:cNvSpPr>
            <p:nvPr/>
          </p:nvSpPr>
          <p:spPr bwMode="auto">
            <a:xfrm>
              <a:off x="307767" y="4809387"/>
              <a:ext cx="950913"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002897"/>
                </a:buClr>
              </a:pPr>
              <a:r>
                <a:rPr lang="en-US" sz="1000" b="1" dirty="0">
                  <a:solidFill>
                    <a:srgbClr val="FF0000"/>
                  </a:solidFill>
                  <a:latin typeface="Arial" charset="0"/>
                </a:rPr>
                <a:t>    Unauthorized</a:t>
              </a:r>
              <a:br>
                <a:rPr lang="en-US" sz="1000" b="1" dirty="0">
                  <a:solidFill>
                    <a:srgbClr val="FF0000"/>
                  </a:solidFill>
                  <a:latin typeface="Arial" charset="0"/>
                </a:rPr>
              </a:br>
              <a:r>
                <a:rPr lang="en-US" sz="1000" b="1" dirty="0">
                  <a:solidFill>
                    <a:srgbClr val="FF0000"/>
                  </a:solidFill>
                  <a:latin typeface="Arial" charset="0"/>
                </a:rPr>
                <a:t>Person</a:t>
              </a:r>
            </a:p>
          </p:txBody>
        </p:sp>
        <p:pic>
          <p:nvPicPr>
            <p:cNvPr id="612" name="Picture 6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3695" y="4390251"/>
              <a:ext cx="442166" cy="409220"/>
            </a:xfrm>
            <a:prstGeom prst="rect">
              <a:avLst/>
            </a:prstGeom>
          </p:spPr>
        </p:pic>
      </p:grpSp>
      <p:grpSp>
        <p:nvGrpSpPr>
          <p:cNvPr id="613" name="Group 612"/>
          <p:cNvGrpSpPr/>
          <p:nvPr/>
        </p:nvGrpSpPr>
        <p:grpSpPr>
          <a:xfrm>
            <a:off x="5338476" y="4769720"/>
            <a:ext cx="2979556" cy="524866"/>
            <a:chOff x="1323961" y="5226547"/>
            <a:chExt cx="2979556" cy="524866"/>
          </a:xfrm>
        </p:grpSpPr>
        <p:grpSp>
          <p:nvGrpSpPr>
            <p:cNvPr id="614" name="Group 613"/>
            <p:cNvGrpSpPr/>
            <p:nvPr/>
          </p:nvGrpSpPr>
          <p:grpSpPr>
            <a:xfrm>
              <a:off x="1323961" y="5226547"/>
              <a:ext cx="2979556" cy="438417"/>
              <a:chOff x="845385" y="5226547"/>
              <a:chExt cx="2979556" cy="438417"/>
            </a:xfrm>
          </p:grpSpPr>
          <p:sp>
            <p:nvSpPr>
              <p:cNvPr id="617" name="Text Box 18"/>
              <p:cNvSpPr txBox="1">
                <a:spLocks noChangeArrowheads="1"/>
              </p:cNvSpPr>
              <p:nvPr/>
            </p:nvSpPr>
            <p:spPr bwMode="auto">
              <a:xfrm>
                <a:off x="845385" y="5357187"/>
                <a:ext cx="776175"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spcBef>
                    <a:spcPct val="50000"/>
                  </a:spcBef>
                  <a:buClr>
                    <a:srgbClr val="002897"/>
                  </a:buClr>
                </a:pPr>
                <a:r>
                  <a:rPr lang="en-US" sz="1000" b="1" dirty="0">
                    <a:solidFill>
                      <a:srgbClr val="FF0000"/>
                    </a:solidFill>
                    <a:latin typeface="Arial" charset="0"/>
                  </a:rPr>
                  <a:t>Infected</a:t>
                </a:r>
                <a:br>
                  <a:rPr lang="en-US" sz="1000" b="1" dirty="0">
                    <a:solidFill>
                      <a:srgbClr val="FF0000"/>
                    </a:solidFill>
                    <a:latin typeface="Arial" charset="0"/>
                  </a:rPr>
                </a:br>
                <a:r>
                  <a:rPr lang="en-US" sz="1000" b="1" dirty="0">
                    <a:solidFill>
                      <a:srgbClr val="FF0000"/>
                    </a:solidFill>
                    <a:latin typeface="Arial" charset="0"/>
                  </a:rPr>
                  <a:t>Notebook</a:t>
                </a:r>
              </a:p>
            </p:txBody>
          </p:sp>
          <p:sp>
            <p:nvSpPr>
              <p:cNvPr id="618" name="Line 12"/>
              <p:cNvSpPr>
                <a:spLocks noChangeShapeType="1"/>
              </p:cNvSpPr>
              <p:nvPr/>
            </p:nvSpPr>
            <p:spPr bwMode="auto">
              <a:xfrm flipV="1">
                <a:off x="2347858" y="5226547"/>
                <a:ext cx="1325999" cy="2739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19" name="Line 12"/>
              <p:cNvSpPr>
                <a:spLocks noChangeShapeType="1"/>
              </p:cNvSpPr>
              <p:nvPr/>
            </p:nvSpPr>
            <p:spPr bwMode="auto">
              <a:xfrm>
                <a:off x="2365408" y="5518179"/>
                <a:ext cx="1459533" cy="10473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grpSp>
        <p:sp>
          <p:nvSpPr>
            <p:cNvPr id="615" name="Rectangle 614"/>
            <p:cNvSpPr/>
            <p:nvPr/>
          </p:nvSpPr>
          <p:spPr>
            <a:xfrm>
              <a:off x="2130257" y="5234032"/>
              <a:ext cx="676201" cy="517381"/>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rgbClr val="002897"/>
                </a:buClr>
                <a:buSzPct val="70000"/>
                <a:buFont typeface="Wingdings" pitchFamily="2" charset="2"/>
                <a:buChar char="§"/>
              </a:pPr>
              <a:endParaRPr lang="en-US" dirty="0">
                <a:solidFill>
                  <a:srgbClr val="000000"/>
                </a:solidFill>
                <a:cs typeface="Arial" pitchFamily="34" charset="0"/>
              </a:endParaRPr>
            </a:p>
          </p:txBody>
        </p:sp>
        <p:pic>
          <p:nvPicPr>
            <p:cNvPr id="616" name="Picture 615"/>
            <p:cNvPicPr>
              <a:picLocks noChangeAspect="1"/>
            </p:cNvPicPr>
            <p:nvPr/>
          </p:nvPicPr>
          <p:blipFill>
            <a:blip r:embed="rId5"/>
            <a:stretch>
              <a:fillRect/>
            </a:stretch>
          </p:blipFill>
          <p:spPr>
            <a:xfrm>
              <a:off x="2242778" y="5352207"/>
              <a:ext cx="451143" cy="310923"/>
            </a:xfrm>
            <a:prstGeom prst="rect">
              <a:avLst/>
            </a:prstGeom>
          </p:spPr>
        </p:pic>
      </p:grpSp>
      <p:grpSp>
        <p:nvGrpSpPr>
          <p:cNvPr id="620" name="Group 619"/>
          <p:cNvGrpSpPr/>
          <p:nvPr/>
        </p:nvGrpSpPr>
        <p:grpSpPr>
          <a:xfrm>
            <a:off x="5446314" y="3446134"/>
            <a:ext cx="4144746" cy="1219276"/>
            <a:chOff x="1431799" y="3902961"/>
            <a:chExt cx="4144746" cy="1219276"/>
          </a:xfrm>
        </p:grpSpPr>
        <p:grpSp>
          <p:nvGrpSpPr>
            <p:cNvPr id="621" name="Group 620"/>
            <p:cNvGrpSpPr/>
            <p:nvPr/>
          </p:nvGrpSpPr>
          <p:grpSpPr>
            <a:xfrm>
              <a:off x="1431799" y="3902961"/>
              <a:ext cx="4144746" cy="1219276"/>
              <a:chOff x="953223" y="3902961"/>
              <a:chExt cx="4144746" cy="1219276"/>
            </a:xfrm>
          </p:grpSpPr>
          <p:sp>
            <p:nvSpPr>
              <p:cNvPr id="624" name="Text Box 17"/>
              <p:cNvSpPr txBox="1">
                <a:spLocks noChangeArrowheads="1"/>
              </p:cNvSpPr>
              <p:nvPr/>
            </p:nvSpPr>
            <p:spPr bwMode="auto">
              <a:xfrm>
                <a:off x="953223" y="4512637"/>
                <a:ext cx="668338" cy="609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spcBef>
                    <a:spcPct val="50000"/>
                  </a:spcBef>
                  <a:buClr>
                    <a:srgbClr val="002897"/>
                  </a:buClr>
                </a:pPr>
                <a:r>
                  <a:rPr lang="en-US" sz="1000" b="1" dirty="0">
                    <a:solidFill>
                      <a:srgbClr val="FF0000"/>
                    </a:solidFill>
                    <a:latin typeface="Arial" charset="0"/>
                  </a:rPr>
                  <a:t>	Infected</a:t>
                </a:r>
                <a:br>
                  <a:rPr lang="en-US" sz="1000" b="1" dirty="0">
                    <a:solidFill>
                      <a:srgbClr val="FF0000"/>
                    </a:solidFill>
                    <a:latin typeface="Arial" charset="0"/>
                  </a:rPr>
                </a:br>
                <a:r>
                  <a:rPr lang="en-US" sz="1000" b="1" dirty="0">
                    <a:solidFill>
                      <a:srgbClr val="FF0000"/>
                    </a:solidFill>
                    <a:latin typeface="Arial" charset="0"/>
                  </a:rPr>
                  <a:t>Mobile</a:t>
                </a:r>
                <a:br>
                  <a:rPr lang="en-US" sz="1000" b="1" dirty="0">
                    <a:solidFill>
                      <a:srgbClr val="FF0000"/>
                    </a:solidFill>
                    <a:latin typeface="Arial" charset="0"/>
                  </a:rPr>
                </a:br>
                <a:r>
                  <a:rPr lang="en-US" sz="1000" b="1" dirty="0">
                    <a:solidFill>
                      <a:srgbClr val="FF0000"/>
                    </a:solidFill>
                    <a:latin typeface="Arial" charset="0"/>
                  </a:rPr>
                  <a:t>data</a:t>
                </a:r>
                <a:br>
                  <a:rPr lang="en-US" sz="1000" b="1" dirty="0">
                    <a:solidFill>
                      <a:srgbClr val="FF0000"/>
                    </a:solidFill>
                    <a:latin typeface="Arial" charset="0"/>
                  </a:rPr>
                </a:br>
                <a:r>
                  <a:rPr lang="en-US" sz="1000" b="1" dirty="0">
                    <a:solidFill>
                      <a:srgbClr val="FF0000"/>
                    </a:solidFill>
                    <a:latin typeface="Arial" charset="0"/>
                  </a:rPr>
                  <a:t>storage</a:t>
                </a:r>
              </a:p>
            </p:txBody>
          </p:sp>
          <p:sp>
            <p:nvSpPr>
              <p:cNvPr id="625" name="Line 12"/>
              <p:cNvSpPr>
                <a:spLocks noChangeShapeType="1"/>
              </p:cNvSpPr>
              <p:nvPr/>
            </p:nvSpPr>
            <p:spPr bwMode="auto">
              <a:xfrm flipV="1">
                <a:off x="2353437" y="3907823"/>
                <a:ext cx="391076" cy="89164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26" name="Line 12"/>
              <p:cNvSpPr>
                <a:spLocks noChangeShapeType="1"/>
              </p:cNvSpPr>
              <p:nvPr/>
            </p:nvSpPr>
            <p:spPr bwMode="auto">
              <a:xfrm flipV="1">
                <a:off x="2366789" y="3932638"/>
                <a:ext cx="1307068" cy="83351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27" name="Line 12"/>
              <p:cNvSpPr>
                <a:spLocks noChangeShapeType="1"/>
              </p:cNvSpPr>
              <p:nvPr/>
            </p:nvSpPr>
            <p:spPr bwMode="auto">
              <a:xfrm flipV="1">
                <a:off x="2357952" y="3902961"/>
                <a:ext cx="2740017" cy="87486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grpSp>
        <p:sp>
          <p:nvSpPr>
            <p:cNvPr id="622" name="Freeform 621"/>
            <p:cNvSpPr/>
            <p:nvPr/>
          </p:nvSpPr>
          <p:spPr bwMode="auto">
            <a:xfrm>
              <a:off x="2283642" y="4715237"/>
              <a:ext cx="360923" cy="184666"/>
            </a:xfrm>
            <a:custGeom>
              <a:avLst/>
              <a:gdLst>
                <a:gd name="connsiteX0" fmla="*/ 224242 w 599988"/>
                <a:gd name="connsiteY0" fmla="*/ 0 h 276225"/>
                <a:gd name="connsiteX1" fmla="*/ 553950 w 599988"/>
                <a:gd name="connsiteY1" fmla="*/ 0 h 276225"/>
                <a:gd name="connsiteX2" fmla="*/ 599988 w 599988"/>
                <a:gd name="connsiteY2" fmla="*/ 46038 h 276225"/>
                <a:gd name="connsiteX3" fmla="*/ 599988 w 599988"/>
                <a:gd name="connsiteY3" fmla="*/ 230187 h 276225"/>
                <a:gd name="connsiteX4" fmla="*/ 553950 w 599988"/>
                <a:gd name="connsiteY4" fmla="*/ 276225 h 276225"/>
                <a:gd name="connsiteX5" fmla="*/ 224242 w 599988"/>
                <a:gd name="connsiteY5" fmla="*/ 276225 h 276225"/>
                <a:gd name="connsiteX6" fmla="*/ 178204 w 599988"/>
                <a:gd name="connsiteY6" fmla="*/ 230187 h 276225"/>
                <a:gd name="connsiteX7" fmla="*/ 178204 w 599988"/>
                <a:gd name="connsiteY7" fmla="*/ 215899 h 276225"/>
                <a:gd name="connsiteX8" fmla="*/ 0 w 599988"/>
                <a:gd name="connsiteY8" fmla="*/ 215899 h 276225"/>
                <a:gd name="connsiteX9" fmla="*/ 0 w 599988"/>
                <a:gd name="connsiteY9" fmla="*/ 60324 h 276225"/>
                <a:gd name="connsiteX10" fmla="*/ 178204 w 599988"/>
                <a:gd name="connsiteY10" fmla="*/ 60324 h 276225"/>
                <a:gd name="connsiteX11" fmla="*/ 178204 w 599988"/>
                <a:gd name="connsiteY11" fmla="*/ 46038 h 276225"/>
                <a:gd name="connsiteX12" fmla="*/ 224242 w 599988"/>
                <a:gd name="connsiteY12"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988" h="276225">
                  <a:moveTo>
                    <a:pt x="224242" y="0"/>
                  </a:moveTo>
                  <a:lnTo>
                    <a:pt x="553950" y="0"/>
                  </a:lnTo>
                  <a:cubicBezTo>
                    <a:pt x="579376" y="0"/>
                    <a:pt x="599988" y="20612"/>
                    <a:pt x="599988" y="46038"/>
                  </a:cubicBezTo>
                  <a:lnTo>
                    <a:pt x="599988" y="230187"/>
                  </a:lnTo>
                  <a:cubicBezTo>
                    <a:pt x="599988" y="255613"/>
                    <a:pt x="579376" y="276225"/>
                    <a:pt x="553950" y="276225"/>
                  </a:cubicBezTo>
                  <a:lnTo>
                    <a:pt x="224242" y="276225"/>
                  </a:lnTo>
                  <a:cubicBezTo>
                    <a:pt x="198816" y="276225"/>
                    <a:pt x="178204" y="255613"/>
                    <a:pt x="178204" y="230187"/>
                  </a:cubicBezTo>
                  <a:lnTo>
                    <a:pt x="178204" y="215899"/>
                  </a:lnTo>
                  <a:lnTo>
                    <a:pt x="0" y="215899"/>
                  </a:lnTo>
                  <a:lnTo>
                    <a:pt x="0" y="60324"/>
                  </a:lnTo>
                  <a:lnTo>
                    <a:pt x="178204" y="60324"/>
                  </a:lnTo>
                  <a:lnTo>
                    <a:pt x="178204" y="46038"/>
                  </a:lnTo>
                  <a:cubicBezTo>
                    <a:pt x="178204" y="20612"/>
                    <a:pt x="198816" y="0"/>
                    <a:pt x="224242" y="0"/>
                  </a:cubicBezTo>
                  <a:close/>
                </a:path>
              </a:pathLst>
            </a:cu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36000" bIns="0" numCol="1" spcCol="0" rtlCol="0" fromWordArt="0" anchor="ctr" anchorCtr="0" forceAA="0" compatLnSpc="1">
              <a:prstTxWarp prst="textNoShape">
                <a:avLst/>
              </a:prstTxWarp>
              <a:noAutofit/>
            </a:bodyPr>
            <a:lstStyle/>
            <a:p>
              <a:pPr algn="r"/>
              <a:r>
                <a:rPr lang="en-US" sz="800" b="1" dirty="0">
                  <a:solidFill>
                    <a:srgbClr val="005ADE"/>
                  </a:solidFill>
                </a:rPr>
                <a:t>USB</a:t>
              </a:r>
            </a:p>
          </p:txBody>
        </p:sp>
        <p:sp>
          <p:nvSpPr>
            <p:cNvPr id="623" name="Rectangle 622"/>
            <p:cNvSpPr/>
            <p:nvPr/>
          </p:nvSpPr>
          <p:spPr>
            <a:xfrm>
              <a:off x="2123137" y="4512637"/>
              <a:ext cx="692421" cy="6009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rgbClr val="002897"/>
                </a:buClr>
                <a:buSzPct val="70000"/>
                <a:buFont typeface="Wingdings" pitchFamily="2" charset="2"/>
                <a:buChar char="§"/>
              </a:pPr>
              <a:endParaRPr lang="en-US" dirty="0">
                <a:solidFill>
                  <a:srgbClr val="000000"/>
                </a:solidFill>
                <a:cs typeface="Arial" pitchFamily="34" charset="0"/>
              </a:endParaRPr>
            </a:p>
          </p:txBody>
        </p:sp>
      </p:grpSp>
      <p:sp>
        <p:nvSpPr>
          <p:cNvPr id="628" name="TextBox 627"/>
          <p:cNvSpPr txBox="1"/>
          <p:nvPr/>
        </p:nvSpPr>
        <p:spPr bwMode="gray">
          <a:xfrm>
            <a:off x="228147" y="1316907"/>
            <a:ext cx="4807945" cy="4700499"/>
          </a:xfrm>
          <a:prstGeom prst="rect">
            <a:avLst/>
          </a:prstGeom>
          <a:noFill/>
        </p:spPr>
        <p:txBody>
          <a:bodyPr wrap="square" lIns="72000" tIns="72000" rIns="72000" bIns="72000" rtlCol="0">
            <a:spAutoFit/>
          </a:bodyPr>
          <a:lstStyle/>
          <a:p>
            <a:r>
              <a:rPr lang="en-US" sz="2800" b="1" dirty="0"/>
              <a:t>Attacks on utilities</a:t>
            </a:r>
          </a:p>
          <a:p>
            <a:pPr>
              <a:spcBef>
                <a:spcPts val="600"/>
              </a:spcBef>
              <a:buClr>
                <a:schemeClr val="bg2"/>
              </a:buClr>
            </a:pPr>
            <a:r>
              <a:rPr lang="en-US" sz="2400" dirty="0"/>
              <a:t>Ukraine I – Dec 2015 (Sandworm)</a:t>
            </a:r>
          </a:p>
          <a:p>
            <a:pPr marL="285750" indent="-285750">
              <a:spcBef>
                <a:spcPts val="600"/>
              </a:spcBef>
              <a:buClr>
                <a:schemeClr val="bg2"/>
              </a:buClr>
              <a:buFont typeface="Arial" panose="020B0604020202020204" pitchFamily="34" charset="0"/>
              <a:buChar char="•"/>
            </a:pPr>
            <a:r>
              <a:rPr lang="en-US" sz="2400" dirty="0"/>
              <a:t>Spear phishing, </a:t>
            </a:r>
            <a:r>
              <a:rPr lang="en-US" sz="2400" dirty="0" err="1"/>
              <a:t>BlackEnergy</a:t>
            </a:r>
            <a:r>
              <a:rPr lang="en-US" sz="2400" dirty="0"/>
              <a:t>, </a:t>
            </a:r>
            <a:r>
              <a:rPr lang="en-US" sz="2400" dirty="0" err="1"/>
              <a:t>KillDisk</a:t>
            </a:r>
            <a:endParaRPr lang="en-US" sz="2400" dirty="0"/>
          </a:p>
          <a:p>
            <a:pPr>
              <a:spcBef>
                <a:spcPts val="600"/>
              </a:spcBef>
              <a:buClr>
                <a:schemeClr val="bg2"/>
              </a:buClr>
            </a:pPr>
            <a:r>
              <a:rPr lang="en-US" sz="2400" dirty="0"/>
              <a:t>Ukraine II – Dec 2016 (Electrum)</a:t>
            </a:r>
          </a:p>
          <a:p>
            <a:pPr marL="285750" indent="-285750">
              <a:spcBef>
                <a:spcPts val="600"/>
              </a:spcBef>
              <a:buClr>
                <a:schemeClr val="bg2"/>
              </a:buClr>
              <a:buFont typeface="Arial" panose="020B0604020202020204" pitchFamily="34" charset="0"/>
              <a:buChar char="•"/>
            </a:pPr>
            <a:r>
              <a:rPr lang="en-US" sz="2400" dirty="0" err="1"/>
              <a:t>Industroyer</a:t>
            </a:r>
            <a:r>
              <a:rPr lang="en-US" sz="2400" dirty="0"/>
              <a:t>/</a:t>
            </a:r>
            <a:r>
              <a:rPr lang="en-US" sz="2400" dirty="0" err="1"/>
              <a:t>CrashOverride</a:t>
            </a:r>
            <a:endParaRPr lang="en-US" sz="2400" dirty="0"/>
          </a:p>
          <a:p>
            <a:endParaRPr lang="en-US" sz="1200" b="1" dirty="0"/>
          </a:p>
          <a:p>
            <a:r>
              <a:rPr lang="en-US" sz="2800" b="1" dirty="0"/>
              <a:t>Challenge: Information Sharing </a:t>
            </a:r>
          </a:p>
          <a:p>
            <a:r>
              <a:rPr lang="en-US" sz="2800" dirty="0"/>
              <a:t>Incident response / forensics</a:t>
            </a:r>
          </a:p>
          <a:p>
            <a:pPr marL="285750" indent="-285750">
              <a:buClr>
                <a:schemeClr val="bg2"/>
              </a:buClr>
              <a:buFont typeface="Arial" panose="020B0604020202020204" pitchFamily="34" charset="0"/>
              <a:buChar char="•"/>
            </a:pPr>
            <a:r>
              <a:rPr lang="en-US" sz="2800" dirty="0"/>
              <a:t>Collaboration between agencies, utilities and manufacturers essential</a:t>
            </a:r>
            <a:endParaRPr lang="en-US" sz="2400" dirty="0"/>
          </a:p>
        </p:txBody>
      </p:sp>
      <p:sp>
        <p:nvSpPr>
          <p:cNvPr id="4" name="TextBox 3"/>
          <p:cNvSpPr txBox="1"/>
          <p:nvPr/>
        </p:nvSpPr>
        <p:spPr bwMode="gray">
          <a:xfrm>
            <a:off x="3751289" y="6108309"/>
            <a:ext cx="723737" cy="914400"/>
          </a:xfrm>
          <a:prstGeom prst="rect">
            <a:avLst/>
          </a:prstGeom>
          <a:noFill/>
        </p:spPr>
        <p:txBody>
          <a:bodyPr wrap="none" lIns="72000" tIns="72000" rIns="72000" bIns="72000" rtlCol="0">
            <a:noAutofit/>
          </a:bodyPr>
          <a:lstStyle/>
          <a:p>
            <a:r>
              <a:rPr lang="en-US" sz="1400" dirty="0">
                <a:hlinkClick r:id="rId6"/>
              </a:rPr>
              <a:t>E-ISAC-SANS Report on Ukraine I</a:t>
            </a:r>
          </a:p>
          <a:p>
            <a:r>
              <a:rPr lang="en-US" sz="1400" dirty="0">
                <a:hlinkClick r:id="rId7"/>
              </a:rPr>
              <a:t>E-ISAC-SANS Report on Ukraine II</a:t>
            </a:r>
            <a:endParaRPr lang="en-US" sz="1400" dirty="0"/>
          </a:p>
          <a:p>
            <a:endParaRPr lang="en-US" sz="1400" dirty="0"/>
          </a:p>
        </p:txBody>
      </p:sp>
    </p:spTree>
    <p:extLst>
      <p:ext uri="{BB962C8B-B14F-4D97-AF65-F5344CB8AC3E}">
        <p14:creationId xmlns:p14="http://schemas.microsoft.com/office/powerpoint/2010/main" val="274574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2000"/>
                                        <p:tgtEl>
                                          <p:spTgt spid="599"/>
                                        </p:tgtEl>
                                      </p:cBhvr>
                                    </p:animEffect>
                                    <p:anim calcmode="lin" valueType="num">
                                      <p:cBhvr>
                                        <p:cTn id="8" dur="2000" fill="hold"/>
                                        <p:tgtEl>
                                          <p:spTgt spid="599"/>
                                        </p:tgtEl>
                                        <p:attrNameLst>
                                          <p:attrName>ppt_w</p:attrName>
                                        </p:attrNameLst>
                                      </p:cBhvr>
                                      <p:tavLst>
                                        <p:tav tm="0" fmla="#ppt_w*sin(2.5*pi*$)">
                                          <p:val>
                                            <p:fltVal val="0"/>
                                          </p:val>
                                        </p:tav>
                                        <p:tav tm="100000">
                                          <p:val>
                                            <p:fltVal val="1"/>
                                          </p:val>
                                        </p:tav>
                                      </p:tavLst>
                                    </p:anim>
                                    <p:anim calcmode="lin" valueType="num">
                                      <p:cBhvr>
                                        <p:cTn id="9" dur="2000" fill="hold"/>
                                        <p:tgtEl>
                                          <p:spTgt spid="59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07"/>
                                        </p:tgtEl>
                                        <p:attrNameLst>
                                          <p:attrName>style.visibility</p:attrName>
                                        </p:attrNameLst>
                                      </p:cBhvr>
                                      <p:to>
                                        <p:strVal val="visible"/>
                                      </p:to>
                                    </p:set>
                                    <p:animEffect transition="in" filter="fade">
                                      <p:cBhvr>
                                        <p:cTn id="14" dur="1000"/>
                                        <p:tgtEl>
                                          <p:spTgt spid="607"/>
                                        </p:tgtEl>
                                      </p:cBhvr>
                                    </p:animEffect>
                                    <p:anim calcmode="lin" valueType="num">
                                      <p:cBhvr>
                                        <p:cTn id="15" dur="1000" fill="hold"/>
                                        <p:tgtEl>
                                          <p:spTgt spid="607"/>
                                        </p:tgtEl>
                                        <p:attrNameLst>
                                          <p:attrName>ppt_x</p:attrName>
                                        </p:attrNameLst>
                                      </p:cBhvr>
                                      <p:tavLst>
                                        <p:tav tm="0">
                                          <p:val>
                                            <p:strVal val="#ppt_x"/>
                                          </p:val>
                                        </p:tav>
                                        <p:tav tm="100000">
                                          <p:val>
                                            <p:strVal val="#ppt_x"/>
                                          </p:val>
                                        </p:tav>
                                      </p:tavLst>
                                    </p:anim>
                                    <p:anim calcmode="lin" valueType="num">
                                      <p:cBhvr>
                                        <p:cTn id="16" dur="1000" fill="hold"/>
                                        <p:tgtEl>
                                          <p:spTgt spid="60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0"/>
                                        </p:tgtEl>
                                        <p:attrNameLst>
                                          <p:attrName>style.visibility</p:attrName>
                                        </p:attrNameLst>
                                      </p:cBhvr>
                                      <p:to>
                                        <p:strVal val="visible"/>
                                      </p:to>
                                    </p:set>
                                    <p:animEffect transition="in" filter="fade">
                                      <p:cBhvr>
                                        <p:cTn id="19" dur="1000"/>
                                        <p:tgtEl>
                                          <p:spTgt spid="610"/>
                                        </p:tgtEl>
                                      </p:cBhvr>
                                    </p:animEffect>
                                    <p:anim calcmode="lin" valueType="num">
                                      <p:cBhvr>
                                        <p:cTn id="20" dur="1000" fill="hold"/>
                                        <p:tgtEl>
                                          <p:spTgt spid="610"/>
                                        </p:tgtEl>
                                        <p:attrNameLst>
                                          <p:attrName>ppt_x</p:attrName>
                                        </p:attrNameLst>
                                      </p:cBhvr>
                                      <p:tavLst>
                                        <p:tav tm="0">
                                          <p:val>
                                            <p:strVal val="#ppt_x"/>
                                          </p:val>
                                        </p:tav>
                                        <p:tav tm="100000">
                                          <p:val>
                                            <p:strVal val="#ppt_x"/>
                                          </p:val>
                                        </p:tav>
                                      </p:tavLst>
                                    </p:anim>
                                    <p:anim calcmode="lin" valueType="num">
                                      <p:cBhvr>
                                        <p:cTn id="21" dur="1000" fill="hold"/>
                                        <p:tgtEl>
                                          <p:spTgt spid="6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13"/>
                                        </p:tgtEl>
                                        <p:attrNameLst>
                                          <p:attrName>style.visibility</p:attrName>
                                        </p:attrNameLst>
                                      </p:cBhvr>
                                      <p:to>
                                        <p:strVal val="visible"/>
                                      </p:to>
                                    </p:set>
                                    <p:anim calcmode="lin" valueType="num">
                                      <p:cBhvr additive="base">
                                        <p:cTn id="26" dur="500" fill="hold"/>
                                        <p:tgtEl>
                                          <p:spTgt spid="613"/>
                                        </p:tgtEl>
                                        <p:attrNameLst>
                                          <p:attrName>ppt_x</p:attrName>
                                        </p:attrNameLst>
                                      </p:cBhvr>
                                      <p:tavLst>
                                        <p:tav tm="0">
                                          <p:val>
                                            <p:strVal val="#ppt_x"/>
                                          </p:val>
                                        </p:tav>
                                        <p:tav tm="100000">
                                          <p:val>
                                            <p:strVal val="#ppt_x"/>
                                          </p:val>
                                        </p:tav>
                                      </p:tavLst>
                                    </p:anim>
                                    <p:anim calcmode="lin" valueType="num">
                                      <p:cBhvr additive="base">
                                        <p:cTn id="27" dur="500" fill="hold"/>
                                        <p:tgtEl>
                                          <p:spTgt spid="61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20"/>
                                        </p:tgtEl>
                                        <p:attrNameLst>
                                          <p:attrName>style.visibility</p:attrName>
                                        </p:attrNameLst>
                                      </p:cBhvr>
                                      <p:to>
                                        <p:strVal val="visible"/>
                                      </p:to>
                                    </p:set>
                                    <p:anim calcmode="lin" valueType="num">
                                      <p:cBhvr additive="base">
                                        <p:cTn id="30" dur="500" fill="hold"/>
                                        <p:tgtEl>
                                          <p:spTgt spid="620"/>
                                        </p:tgtEl>
                                        <p:attrNameLst>
                                          <p:attrName>ppt_x</p:attrName>
                                        </p:attrNameLst>
                                      </p:cBhvr>
                                      <p:tavLst>
                                        <p:tav tm="0">
                                          <p:val>
                                            <p:strVal val="#ppt_x"/>
                                          </p:val>
                                        </p:tav>
                                        <p:tav tm="100000">
                                          <p:val>
                                            <p:strVal val="#ppt_x"/>
                                          </p:val>
                                        </p:tav>
                                      </p:tavLst>
                                    </p:anim>
                                    <p:anim calcmode="lin" valueType="num">
                                      <p:cBhvr additive="base">
                                        <p:cTn id="31" dur="500" fill="hold"/>
                                        <p:tgtEl>
                                          <p:spTgt spid="6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96"/>
                                        </p:tgtEl>
                                        <p:attrNameLst>
                                          <p:attrName>style.visibility</p:attrName>
                                        </p:attrNameLst>
                                      </p:cBhvr>
                                      <p:to>
                                        <p:strVal val="visible"/>
                                      </p:to>
                                    </p:set>
                                    <p:anim calcmode="lin" valueType="num">
                                      <p:cBhvr>
                                        <p:cTn id="36" dur="1250" fill="hold"/>
                                        <p:tgtEl>
                                          <p:spTgt spid="596"/>
                                        </p:tgtEl>
                                        <p:attrNameLst>
                                          <p:attrName>ppt_w</p:attrName>
                                        </p:attrNameLst>
                                      </p:cBhvr>
                                      <p:tavLst>
                                        <p:tav tm="0">
                                          <p:val>
                                            <p:fltVal val="0"/>
                                          </p:val>
                                        </p:tav>
                                        <p:tav tm="100000">
                                          <p:val>
                                            <p:strVal val="#ppt_w"/>
                                          </p:val>
                                        </p:tav>
                                      </p:tavLst>
                                    </p:anim>
                                    <p:anim calcmode="lin" valueType="num">
                                      <p:cBhvr>
                                        <p:cTn id="37" dur="1250" fill="hold"/>
                                        <p:tgtEl>
                                          <p:spTgt spid="596"/>
                                        </p:tgtEl>
                                        <p:attrNameLst>
                                          <p:attrName>ppt_h</p:attrName>
                                        </p:attrNameLst>
                                      </p:cBhvr>
                                      <p:tavLst>
                                        <p:tav tm="0">
                                          <p:val>
                                            <p:fltVal val="0"/>
                                          </p:val>
                                        </p:tav>
                                        <p:tav tm="100000">
                                          <p:val>
                                            <p:strVal val="#ppt_h"/>
                                          </p:val>
                                        </p:tav>
                                      </p:tavLst>
                                    </p:anim>
                                    <p:anim calcmode="lin" valueType="num">
                                      <p:cBhvr>
                                        <p:cTn id="38" dur="1250" fill="hold"/>
                                        <p:tgtEl>
                                          <p:spTgt spid="596"/>
                                        </p:tgtEl>
                                        <p:attrNameLst>
                                          <p:attrName>style.rotation</p:attrName>
                                        </p:attrNameLst>
                                      </p:cBhvr>
                                      <p:tavLst>
                                        <p:tav tm="0">
                                          <p:val>
                                            <p:fltVal val="90"/>
                                          </p:val>
                                        </p:tav>
                                        <p:tav tm="100000">
                                          <p:val>
                                            <p:fltVal val="0"/>
                                          </p:val>
                                        </p:tav>
                                      </p:tavLst>
                                    </p:anim>
                                    <p:animEffect transition="in" filter="fade">
                                      <p:cBhvr>
                                        <p:cTn id="39" dur="125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ChangeArrowheads="1"/>
          </p:cNvSpPr>
          <p:nvPr>
            <p:ph type="title" idx="4294967295"/>
          </p:nvPr>
        </p:nvSpPr>
        <p:spPr>
          <a:xfrm>
            <a:off x="176718" y="618964"/>
            <a:ext cx="11247080" cy="685800"/>
          </a:xfrm>
        </p:spPr>
        <p:txBody>
          <a:bodyPr vert="horz" lIns="91440" tIns="45720" rIns="91440" bIns="45720" rtlCol="0" anchor="b" anchorCtr="0">
            <a:noAutofit/>
          </a:bodyPr>
          <a:lstStyle/>
          <a:p>
            <a:r>
              <a:rPr lang="en-US" dirty="0"/>
              <a:t>Understanding cybersecurity standards and regulations</a:t>
            </a:r>
            <a:br>
              <a:rPr lang="en-US" dirty="0"/>
            </a:br>
            <a:r>
              <a:rPr lang="en-US" altLang="en-US" sz="2000" b="0" dirty="0">
                <a:latin typeface="+mn-lt"/>
                <a:ea typeface="+mn-ea"/>
                <a:cs typeface="+mn-cs"/>
              </a:rPr>
              <a:t>The most relevant technical standards</a:t>
            </a:r>
            <a:endParaRPr lang="en-GB" sz="2000" b="0" dirty="0">
              <a:latin typeface="+mn-lt"/>
              <a:ea typeface="+mn-ea"/>
              <a:cs typeface="+mn-cs"/>
            </a:endParaRPr>
          </a:p>
        </p:txBody>
      </p:sp>
      <p:sp>
        <p:nvSpPr>
          <p:cNvPr id="2250755" name="Rectangle 3"/>
          <p:cNvSpPr>
            <a:spLocks noGrp="1" noChangeArrowheads="1"/>
          </p:cNvSpPr>
          <p:nvPr>
            <p:ph type="body" idx="4294967295"/>
          </p:nvPr>
        </p:nvSpPr>
        <p:spPr>
          <a:xfrm>
            <a:off x="1044319" y="1545647"/>
            <a:ext cx="10832838" cy="5281613"/>
          </a:xfrm>
        </p:spPr>
        <p:txBody>
          <a:bodyPr vert="horz" lIns="91440" tIns="45720" rIns="91440" bIns="45720" rtlCol="0">
            <a:noAutofit/>
          </a:bodyPr>
          <a:lstStyle/>
          <a:p>
            <a:pPr marL="361950" lvl="1" indent="0">
              <a:lnSpc>
                <a:spcPct val="90000"/>
              </a:lnSpc>
              <a:buNone/>
            </a:pPr>
            <a:r>
              <a:rPr lang="en-US" sz="1800" b="1" dirty="0"/>
              <a:t>NISTIR 7628 - </a:t>
            </a:r>
            <a:r>
              <a:rPr lang="en-US" sz="1800" dirty="0"/>
              <a:t>Smart Grid Cyber Security Strategy and Requirements</a:t>
            </a:r>
          </a:p>
          <a:p>
            <a:pPr marL="361950" lvl="1" indent="0">
              <a:lnSpc>
                <a:spcPct val="90000"/>
              </a:lnSpc>
              <a:buNone/>
            </a:pPr>
            <a:r>
              <a:rPr lang="de-CH" sz="1800" b="1" dirty="0"/>
              <a:t>IEEE </a:t>
            </a:r>
            <a:r>
              <a:rPr lang="en-US" sz="1800" b="1" dirty="0"/>
              <a:t>C37.240</a:t>
            </a:r>
            <a:r>
              <a:rPr lang="en-US" sz="1800" dirty="0"/>
              <a:t> - Cybersecurity Requirements for Power System Automation, Protection and Control Systems</a:t>
            </a:r>
          </a:p>
          <a:p>
            <a:pPr marL="361950" lvl="1" indent="0">
              <a:lnSpc>
                <a:spcPct val="90000"/>
              </a:lnSpc>
              <a:buNone/>
            </a:pPr>
            <a:r>
              <a:rPr lang="en-US" sz="1800" b="1" dirty="0"/>
              <a:t>IEEE 1686</a:t>
            </a:r>
            <a:r>
              <a:rPr lang="en-US" sz="1800" dirty="0"/>
              <a:t> - Standard for Intelligent Electronic Devices (IEDs)Cybersecurity Capabilities</a:t>
            </a:r>
          </a:p>
          <a:p>
            <a:pPr marL="361950" lvl="1" indent="0">
              <a:lnSpc>
                <a:spcPct val="90000"/>
              </a:lnSpc>
              <a:buNone/>
            </a:pPr>
            <a:r>
              <a:rPr lang="en-US" sz="1800" b="1" dirty="0"/>
              <a:t>IEEE 1711.2</a:t>
            </a:r>
            <a:r>
              <a:rPr lang="en-US" sz="1800" dirty="0"/>
              <a:t> - Trial-Use Standard for Secure SCADA Communications Protocol (SSCP)</a:t>
            </a:r>
          </a:p>
          <a:p>
            <a:pPr marL="361950" lvl="1" indent="0">
              <a:lnSpc>
                <a:spcPct val="90000"/>
              </a:lnSpc>
              <a:buNone/>
            </a:pPr>
            <a:r>
              <a:rPr lang="de-CH" sz="1800" b="1" dirty="0"/>
              <a:t>IEC 62351</a:t>
            </a:r>
            <a:r>
              <a:rPr lang="de-CH" sz="1800" dirty="0"/>
              <a:t> – </a:t>
            </a:r>
            <a:r>
              <a:rPr lang="en-US" sz="1800" dirty="0"/>
              <a:t>Power systems management and associated information exchange - Data and communication security</a:t>
            </a:r>
            <a:endParaRPr lang="de-CH" sz="1800" dirty="0"/>
          </a:p>
          <a:p>
            <a:pPr marL="361950" lvl="1" indent="0">
              <a:lnSpc>
                <a:spcPct val="90000"/>
              </a:lnSpc>
              <a:buNone/>
            </a:pPr>
            <a:r>
              <a:rPr lang="de-CH" sz="1800" b="1" dirty="0"/>
              <a:t>NERC CIP</a:t>
            </a:r>
            <a:r>
              <a:rPr lang="de-CH" sz="1800" dirty="0"/>
              <a:t> – Security regulation for North American power utilities</a:t>
            </a:r>
            <a:endParaRPr lang="en-US" sz="1800" dirty="0"/>
          </a:p>
          <a:p>
            <a:pPr marL="361950" lvl="1" indent="0">
              <a:lnSpc>
                <a:spcPct val="90000"/>
              </a:lnSpc>
              <a:buNone/>
            </a:pPr>
            <a:r>
              <a:rPr lang="en-US" sz="1800" b="1" dirty="0"/>
              <a:t>ISO/IEC 27001 </a:t>
            </a:r>
            <a:r>
              <a:rPr lang="en-US" sz="1800" dirty="0"/>
              <a:t>– information security management processes </a:t>
            </a:r>
          </a:p>
          <a:p>
            <a:pPr marL="361950" lvl="1" indent="0">
              <a:lnSpc>
                <a:spcPct val="90000"/>
              </a:lnSpc>
              <a:buNone/>
            </a:pPr>
            <a:r>
              <a:rPr lang="de-CH" sz="1800" b="1" dirty="0"/>
              <a:t>ISA S99/IEC 62443 </a:t>
            </a:r>
            <a:r>
              <a:rPr lang="de-CH" sz="1800" dirty="0"/>
              <a:t>– </a:t>
            </a:r>
            <a:r>
              <a:rPr lang="en-US" sz="1800" dirty="0"/>
              <a:t>Industrial Automation and Control System Security</a:t>
            </a:r>
          </a:p>
          <a:p>
            <a:pPr marL="361950" lvl="1" indent="0">
              <a:lnSpc>
                <a:spcPct val="90000"/>
              </a:lnSpc>
              <a:buNone/>
            </a:pPr>
            <a:endParaRPr lang="en-US" sz="1800" dirty="0"/>
          </a:p>
          <a:p>
            <a:pPr marL="361950" lvl="1" indent="0">
              <a:lnSpc>
                <a:spcPct val="90000"/>
              </a:lnSpc>
              <a:buNone/>
            </a:pPr>
            <a:r>
              <a:rPr lang="en-US" sz="1800" b="1" dirty="0"/>
              <a:t>Critical Infrastructure Cyber Community (aka “C Cubed”) Voluntary Program </a:t>
            </a:r>
            <a:r>
              <a:rPr lang="en-US" sz="1800" dirty="0"/>
              <a:t>– based on </a:t>
            </a:r>
            <a:r>
              <a:rPr lang="en-US" sz="1800" dirty="0">
                <a:hlinkClick r:id="rId3"/>
              </a:rPr>
              <a:t>Executive Order (EO) 13636: </a:t>
            </a:r>
            <a:r>
              <a:rPr lang="en-US" sz="1800" i="1" dirty="0">
                <a:hlinkClick r:id="rId3"/>
              </a:rPr>
              <a:t>Improving Critical Infrastructure Cybersecurity</a:t>
            </a:r>
            <a:r>
              <a:rPr lang="en-US" sz="1800" dirty="0"/>
              <a:t> and released </a:t>
            </a:r>
            <a:r>
              <a:rPr lang="en-US" sz="1800" dirty="0">
                <a:solidFill>
                  <a:schemeClr val="tx2"/>
                </a:solidFill>
                <a:hlinkClick r:id="rId4"/>
              </a:rPr>
              <a:t>Presidential Policy Directive (PPD)-21: </a:t>
            </a:r>
            <a:r>
              <a:rPr lang="en-US" sz="1800" i="1" dirty="0">
                <a:solidFill>
                  <a:schemeClr val="tx2"/>
                </a:solidFill>
                <a:hlinkClick r:id="rId4"/>
              </a:rPr>
              <a:t>Critical Infrastructure Security and Resilience</a:t>
            </a:r>
            <a:endParaRPr lang="en-US" sz="1600" dirty="0">
              <a:solidFill>
                <a:schemeClr val="tx2"/>
              </a:solidFill>
            </a:endParaRPr>
          </a:p>
        </p:txBody>
      </p:sp>
      <p:sp>
        <p:nvSpPr>
          <p:cNvPr id="6" name="5-Point Star 5"/>
          <p:cNvSpPr/>
          <p:nvPr/>
        </p:nvSpPr>
        <p:spPr bwMode="auto">
          <a:xfrm>
            <a:off x="986589" y="1854966"/>
            <a:ext cx="367257" cy="309716"/>
          </a:xfrm>
          <a:prstGeom prst="star5">
            <a:avLst/>
          </a:prstGeom>
          <a:solidFill>
            <a:srgbClr val="C00000"/>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indent="-182563">
              <a:buClr>
                <a:srgbClr val="002897"/>
              </a:buClr>
            </a:pPr>
            <a:endParaRPr lang="en-US"/>
          </a:p>
        </p:txBody>
      </p:sp>
      <p:sp>
        <p:nvSpPr>
          <p:cNvPr id="7" name="5-Point Star 6"/>
          <p:cNvSpPr/>
          <p:nvPr/>
        </p:nvSpPr>
        <p:spPr bwMode="auto">
          <a:xfrm>
            <a:off x="991509" y="2443424"/>
            <a:ext cx="367257" cy="309716"/>
          </a:xfrm>
          <a:prstGeom prst="star5">
            <a:avLst/>
          </a:prstGeom>
          <a:solidFill>
            <a:srgbClr val="C00000"/>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indent="-182563">
              <a:buClr>
                <a:srgbClr val="002897"/>
              </a:buClr>
            </a:pPr>
            <a:endParaRPr lang="en-US"/>
          </a:p>
        </p:txBody>
      </p:sp>
      <p:sp>
        <p:nvSpPr>
          <p:cNvPr id="9" name="5-Point Star 8"/>
          <p:cNvSpPr/>
          <p:nvPr/>
        </p:nvSpPr>
        <p:spPr bwMode="auto">
          <a:xfrm>
            <a:off x="991509" y="3160620"/>
            <a:ext cx="367257" cy="309716"/>
          </a:xfrm>
          <a:prstGeom prst="star5">
            <a:avLst/>
          </a:prstGeom>
          <a:solidFill>
            <a:srgbClr val="C00000"/>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indent="-182563">
              <a:buClr>
                <a:srgbClr val="002897"/>
              </a:buClr>
            </a:pPr>
            <a:endParaRPr lang="en-US"/>
          </a:p>
        </p:txBody>
      </p:sp>
      <p:sp>
        <p:nvSpPr>
          <p:cNvPr id="2" name="Rectangle 1"/>
          <p:cNvSpPr/>
          <p:nvPr/>
        </p:nvSpPr>
        <p:spPr>
          <a:xfrm>
            <a:off x="1414686" y="5806014"/>
            <a:ext cx="8662036" cy="646331"/>
          </a:xfrm>
          <a:prstGeom prst="rect">
            <a:avLst/>
          </a:prstGeom>
        </p:spPr>
        <p:txBody>
          <a:bodyPr wrap="square">
            <a:spAutoFit/>
          </a:bodyPr>
          <a:lstStyle/>
          <a:p>
            <a:pPr>
              <a:buClr>
                <a:srgbClr val="002897"/>
              </a:buClr>
              <a:buFont typeface="Wingdings" pitchFamily="2" charset="2"/>
              <a:buNone/>
            </a:pPr>
            <a:r>
              <a:rPr lang="en-US" dirty="0">
                <a:hlinkClick r:id="rId5"/>
              </a:rPr>
              <a:t>https://www.dhs.gov/ccubedvp</a:t>
            </a:r>
            <a:endParaRPr lang="en-US" dirty="0"/>
          </a:p>
          <a:p>
            <a:pPr>
              <a:buClr>
                <a:srgbClr val="002897"/>
              </a:buClr>
              <a:buFont typeface="Wingdings" pitchFamily="2" charset="2"/>
              <a:buNone/>
            </a:pPr>
            <a:endParaRPr lang="en-US" dirty="0"/>
          </a:p>
        </p:txBody>
      </p:sp>
      <p:sp>
        <p:nvSpPr>
          <p:cNvPr id="10" name="5-Point Star 9"/>
          <p:cNvSpPr/>
          <p:nvPr/>
        </p:nvSpPr>
        <p:spPr bwMode="auto">
          <a:xfrm>
            <a:off x="710071" y="5028458"/>
            <a:ext cx="681785" cy="573616"/>
          </a:xfrm>
          <a:prstGeom prst="star5">
            <a:avLst/>
          </a:prstGeom>
          <a:solidFill>
            <a:srgbClr val="C00000"/>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indent="-182563">
              <a:buClr>
                <a:srgbClr val="002897"/>
              </a:buClr>
            </a:pPr>
            <a:endParaRPr lang="en-US"/>
          </a:p>
        </p:txBody>
      </p:sp>
    </p:spTree>
    <p:extLst>
      <p:ext uri="{BB962C8B-B14F-4D97-AF65-F5344CB8AC3E}">
        <p14:creationId xmlns:p14="http://schemas.microsoft.com/office/powerpoint/2010/main" val="7228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257844" y="954975"/>
            <a:ext cx="11648389" cy="504000"/>
          </a:xfrm>
        </p:spPr>
        <p:txBody>
          <a:bodyPr/>
          <a:lstStyle/>
          <a:p>
            <a:r>
              <a:rPr lang="en-US" dirty="0"/>
              <a:t>Building Cybersecurity Defense-in-Depth</a:t>
            </a:r>
          </a:p>
        </p:txBody>
      </p:sp>
      <p:sp>
        <p:nvSpPr>
          <p:cNvPr id="3" name="Title 2"/>
          <p:cNvSpPr>
            <a:spLocks noGrp="1"/>
          </p:cNvSpPr>
          <p:nvPr>
            <p:ph type="title"/>
          </p:nvPr>
        </p:nvSpPr>
        <p:spPr>
          <a:xfrm>
            <a:off x="257845" y="577546"/>
            <a:ext cx="11648389" cy="410899"/>
          </a:xfrm>
        </p:spPr>
        <p:txBody>
          <a:bodyPr/>
          <a:lstStyle/>
          <a:p>
            <a:r>
              <a:rPr lang="en-US" dirty="0"/>
              <a:t>Applicability of cybersecurity standards and regulations</a:t>
            </a:r>
          </a:p>
        </p:txBody>
      </p:sp>
      <p:sp>
        <p:nvSpPr>
          <p:cNvPr id="7" name="AutoShape 5"/>
          <p:cNvSpPr>
            <a:spLocks noChangeArrowheads="1"/>
          </p:cNvSpPr>
          <p:nvPr/>
        </p:nvSpPr>
        <p:spPr bwMode="auto">
          <a:xfrm>
            <a:off x="932830" y="1924504"/>
            <a:ext cx="1532604" cy="576320"/>
          </a:xfrm>
          <a:prstGeom prst="wedgeRectCallout">
            <a:avLst>
              <a:gd name="adj1" fmla="val 83558"/>
              <a:gd name="adj2" fmla="val 29003"/>
            </a:avLst>
          </a:prstGeom>
          <a:solidFill>
            <a:schemeClr val="bg1"/>
          </a:solidFill>
          <a:ln w="57150" algn="ctr">
            <a:solidFill>
              <a:srgbClr val="FFDF7F"/>
            </a:solidFill>
            <a:miter lim="800000"/>
            <a:headEnd/>
            <a:tailEnd/>
          </a:ln>
        </p:spPr>
        <p:txBody>
          <a:bodyPr anchor="ctr" anchorCtr="1"/>
          <a:lstStyle/>
          <a:p>
            <a:pPr algn="ctr" eaLnBrk="0" hangingPunct="0">
              <a:buClr>
                <a:srgbClr val="002897"/>
              </a:buClr>
            </a:pPr>
            <a:r>
              <a:rPr lang="en-US" sz="1600" dirty="0">
                <a:solidFill>
                  <a:srgbClr val="000000"/>
                </a:solidFill>
              </a:rPr>
              <a:t>IEEE C37.240</a:t>
            </a:r>
          </a:p>
          <a:p>
            <a:pPr algn="ctr" eaLnBrk="0" hangingPunct="0">
              <a:buClr>
                <a:srgbClr val="002897"/>
              </a:buClr>
            </a:pPr>
            <a:r>
              <a:rPr lang="en-US" sz="1600" dirty="0">
                <a:solidFill>
                  <a:srgbClr val="000000"/>
                </a:solidFill>
              </a:rPr>
              <a:t>IEC 62443</a:t>
            </a:r>
          </a:p>
        </p:txBody>
      </p:sp>
      <p:pic>
        <p:nvPicPr>
          <p:cNvPr id="8" name="Picture 7"/>
          <p:cNvPicPr>
            <a:picLocks noChangeAspect="1"/>
          </p:cNvPicPr>
          <p:nvPr/>
        </p:nvPicPr>
        <p:blipFill>
          <a:blip r:embed="rId2"/>
          <a:stretch>
            <a:fillRect/>
          </a:stretch>
        </p:blipFill>
        <p:spPr>
          <a:xfrm>
            <a:off x="3091557" y="1459962"/>
            <a:ext cx="6655949" cy="4527223"/>
          </a:xfrm>
          <a:prstGeom prst="rect">
            <a:avLst/>
          </a:prstGeom>
        </p:spPr>
      </p:pic>
      <p:sp>
        <p:nvSpPr>
          <p:cNvPr id="9" name="AutoShape 28"/>
          <p:cNvSpPr>
            <a:spLocks noChangeArrowheads="1"/>
          </p:cNvSpPr>
          <p:nvPr/>
        </p:nvSpPr>
        <p:spPr bwMode="auto">
          <a:xfrm>
            <a:off x="932830" y="4491187"/>
            <a:ext cx="1532604" cy="386664"/>
          </a:xfrm>
          <a:prstGeom prst="wedgeRectCallout">
            <a:avLst>
              <a:gd name="adj1" fmla="val 95323"/>
              <a:gd name="adj2" fmla="val 36577"/>
            </a:avLst>
          </a:prstGeom>
          <a:noFill/>
          <a:ln w="57150" algn="ctr">
            <a:solidFill>
              <a:srgbClr val="A87293"/>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eaLnBrk="0" hangingPunct="0">
              <a:buClr>
                <a:srgbClr val="002897"/>
              </a:buClr>
            </a:pPr>
            <a:r>
              <a:rPr lang="en-US" sz="1600" dirty="0">
                <a:solidFill>
                  <a:srgbClr val="000000"/>
                </a:solidFill>
              </a:rPr>
              <a:t>IEEE 1686</a:t>
            </a:r>
          </a:p>
        </p:txBody>
      </p:sp>
      <p:sp>
        <p:nvSpPr>
          <p:cNvPr id="10" name="AutoShape 35"/>
          <p:cNvSpPr>
            <a:spLocks noChangeArrowheads="1"/>
          </p:cNvSpPr>
          <p:nvPr/>
        </p:nvSpPr>
        <p:spPr bwMode="auto">
          <a:xfrm>
            <a:off x="932830" y="3762934"/>
            <a:ext cx="1532604" cy="377373"/>
          </a:xfrm>
          <a:prstGeom prst="wedgeRectCallout">
            <a:avLst>
              <a:gd name="adj1" fmla="val 102975"/>
              <a:gd name="adj2" fmla="val 48014"/>
            </a:avLst>
          </a:prstGeom>
          <a:noFill/>
          <a:ln w="57150" algn="ctr">
            <a:solidFill>
              <a:srgbClr val="EB9B59"/>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eaLnBrk="0" hangingPunct="0">
              <a:buClr>
                <a:srgbClr val="002897"/>
              </a:buClr>
            </a:pPr>
            <a:r>
              <a:rPr lang="en-US" sz="1600" dirty="0">
                <a:solidFill>
                  <a:srgbClr val="000000"/>
                </a:solidFill>
              </a:rPr>
              <a:t>IEC 62351</a:t>
            </a:r>
          </a:p>
        </p:txBody>
      </p:sp>
      <p:sp>
        <p:nvSpPr>
          <p:cNvPr id="12" name="AutoShape 23"/>
          <p:cNvSpPr>
            <a:spLocks noChangeArrowheads="1"/>
          </p:cNvSpPr>
          <p:nvPr/>
        </p:nvSpPr>
        <p:spPr bwMode="auto">
          <a:xfrm>
            <a:off x="932830" y="2882477"/>
            <a:ext cx="1532604" cy="414928"/>
          </a:xfrm>
          <a:prstGeom prst="wedgeRectCallout">
            <a:avLst>
              <a:gd name="adj1" fmla="val 192609"/>
              <a:gd name="adj2" fmla="val -72966"/>
            </a:avLst>
          </a:prstGeom>
          <a:noFill/>
          <a:ln w="57150" algn="ctr">
            <a:solidFill>
              <a:srgbClr val="B1A99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eaLnBrk="0" hangingPunct="0">
              <a:buClr>
                <a:srgbClr val="002897"/>
              </a:buClr>
            </a:pPr>
            <a:r>
              <a:rPr lang="en-US" sz="1600" dirty="0">
                <a:solidFill>
                  <a:srgbClr val="000000"/>
                </a:solidFill>
              </a:rPr>
              <a:t>IEEE 1711.2</a:t>
            </a:r>
          </a:p>
        </p:txBody>
      </p:sp>
      <p:grpSp>
        <p:nvGrpSpPr>
          <p:cNvPr id="16" name="Group 15"/>
          <p:cNvGrpSpPr/>
          <p:nvPr/>
        </p:nvGrpSpPr>
        <p:grpSpPr>
          <a:xfrm>
            <a:off x="9689689" y="2461524"/>
            <a:ext cx="1999512" cy="719199"/>
            <a:chOff x="9689689" y="2461524"/>
            <a:chExt cx="1999512" cy="719199"/>
          </a:xfrm>
        </p:grpSpPr>
        <p:sp>
          <p:nvSpPr>
            <p:cNvPr id="11" name="AutoShape 23"/>
            <p:cNvSpPr>
              <a:spLocks noChangeArrowheads="1"/>
            </p:cNvSpPr>
            <p:nvPr/>
          </p:nvSpPr>
          <p:spPr bwMode="auto">
            <a:xfrm>
              <a:off x="10487694" y="2461524"/>
              <a:ext cx="1201507" cy="392730"/>
            </a:xfrm>
            <a:prstGeom prst="wedgeRectCallout">
              <a:avLst>
                <a:gd name="adj1" fmla="val -114576"/>
                <a:gd name="adj2" fmla="val -103133"/>
              </a:avLst>
            </a:prstGeom>
            <a:noFill/>
            <a:ln w="57150" algn="ctr">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eaLnBrk="0" hangingPunct="0">
                <a:buClr>
                  <a:srgbClr val="002897"/>
                </a:buClr>
              </a:pPr>
              <a:r>
                <a:rPr lang="en-US" sz="1600" dirty="0">
                  <a:solidFill>
                    <a:srgbClr val="000000"/>
                  </a:solidFill>
                </a:rPr>
                <a:t>NERC CIP</a:t>
              </a:r>
            </a:p>
          </p:txBody>
        </p:sp>
        <p:pic>
          <p:nvPicPr>
            <p:cNvPr id="15" name="Picture 14"/>
            <p:cNvPicPr>
              <a:picLocks noChangeAspect="1"/>
            </p:cNvPicPr>
            <p:nvPr/>
          </p:nvPicPr>
          <p:blipFill>
            <a:blip r:embed="rId3"/>
            <a:stretch>
              <a:fillRect/>
            </a:stretch>
          </p:blipFill>
          <p:spPr>
            <a:xfrm>
              <a:off x="9689689" y="2642126"/>
              <a:ext cx="862781" cy="538597"/>
            </a:xfrm>
            <a:prstGeom prst="rect">
              <a:avLst/>
            </a:prstGeom>
          </p:spPr>
        </p:pic>
      </p:grpSp>
    </p:spTree>
    <p:extLst>
      <p:ext uri="{BB962C8B-B14F-4D97-AF65-F5344CB8AC3E}">
        <p14:creationId xmlns:p14="http://schemas.microsoft.com/office/powerpoint/2010/main" val="166298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17" y="538670"/>
            <a:ext cx="9144000" cy="416561"/>
          </a:xfrm>
        </p:spPr>
        <p:txBody>
          <a:bodyPr/>
          <a:lstStyle/>
          <a:p>
            <a:pPr>
              <a:defRPr/>
            </a:pPr>
            <a:r>
              <a:rPr lang="en-US" sz="2600" dirty="0">
                <a:solidFill>
                  <a:schemeClr val="tx1"/>
                </a:solidFill>
                <a:latin typeface="+mj-lt"/>
                <a:cs typeface="+mj-cs"/>
              </a:rPr>
              <a:t>Improving cybersecurity posture</a:t>
            </a:r>
          </a:p>
        </p:txBody>
      </p:sp>
      <p:sp>
        <p:nvSpPr>
          <p:cNvPr id="66563" name="Content Placeholder 2"/>
          <p:cNvSpPr>
            <a:spLocks noGrp="1"/>
          </p:cNvSpPr>
          <p:nvPr>
            <p:ph sz="half" idx="2"/>
          </p:nvPr>
        </p:nvSpPr>
        <p:spPr>
          <a:xfrm>
            <a:off x="636897" y="1484784"/>
            <a:ext cx="9022705" cy="4659289"/>
          </a:xfrm>
        </p:spPr>
        <p:txBody>
          <a:bodyPr>
            <a:normAutofit fontScale="85000" lnSpcReduction="10000"/>
          </a:bodyPr>
          <a:lstStyle/>
          <a:p>
            <a:pPr marL="0" indent="0">
              <a:defRPr/>
            </a:pPr>
            <a:r>
              <a:rPr lang="en-US" altLang="en-US" sz="2400" dirty="0"/>
              <a:t>Cybersecurity is an </a:t>
            </a:r>
            <a:r>
              <a:rPr lang="en-US" altLang="en-US" sz="2400" b="1" dirty="0"/>
              <a:t>integral</a:t>
            </a:r>
            <a:r>
              <a:rPr lang="en-US" altLang="en-US" sz="2400" dirty="0"/>
              <a:t> part of every:</a:t>
            </a:r>
          </a:p>
          <a:p>
            <a:pPr lvl="1">
              <a:defRPr/>
            </a:pPr>
            <a:r>
              <a:rPr lang="en-US" altLang="en-US" sz="2400" b="1" dirty="0"/>
              <a:t>Product lifecycle </a:t>
            </a:r>
            <a:r>
              <a:rPr lang="en-US" altLang="en-US" sz="2400" dirty="0"/>
              <a:t>from early design and development, validation to maintenance and support services</a:t>
            </a:r>
          </a:p>
          <a:p>
            <a:pPr lvl="1">
              <a:defRPr/>
            </a:pPr>
            <a:r>
              <a:rPr lang="en-US" altLang="en-US" sz="2400" b="1" dirty="0"/>
              <a:t>Project lifecycle </a:t>
            </a:r>
            <a:r>
              <a:rPr lang="en-US" altLang="en-US" sz="2400" dirty="0"/>
              <a:t>ensuring delivery of solutions with the appropriate security measures as well as secure execution including in sensitive project information</a:t>
            </a:r>
          </a:p>
          <a:p>
            <a:pPr lvl="1">
              <a:defRPr/>
            </a:pPr>
            <a:r>
              <a:rPr lang="en-US" altLang="en-US" sz="2400" b="1" dirty="0"/>
              <a:t>System/Solution lifecycle </a:t>
            </a:r>
            <a:r>
              <a:rPr lang="en-US" altLang="en-US" sz="2400" dirty="0"/>
              <a:t>supporting efforts to operate and maintain solutions’ security including vulnerability response and patch management</a:t>
            </a:r>
          </a:p>
          <a:p>
            <a:pPr marL="0" indent="0">
              <a:spcBef>
                <a:spcPts val="2400"/>
              </a:spcBef>
              <a:defRPr/>
            </a:pPr>
            <a:r>
              <a:rPr lang="en-US" altLang="en-US" sz="2400" dirty="0"/>
              <a:t>Vendor-Utility-Government </a:t>
            </a:r>
            <a:r>
              <a:rPr lang="en-US" altLang="en-US" sz="2400" b="1" dirty="0"/>
              <a:t>strong collaborations:</a:t>
            </a:r>
          </a:p>
          <a:p>
            <a:pPr lvl="1">
              <a:defRPr/>
            </a:pPr>
            <a:r>
              <a:rPr lang="en-US" altLang="en-US" sz="2400" dirty="0"/>
              <a:t>Working closely on awareness “Replacing Fear with Knowledge”</a:t>
            </a:r>
          </a:p>
          <a:p>
            <a:pPr lvl="1">
              <a:defRPr/>
            </a:pPr>
            <a:r>
              <a:rPr lang="en-US" altLang="en-US" sz="2400" dirty="0"/>
              <a:t>Partnerships with government organizations, industry partners and academia</a:t>
            </a:r>
          </a:p>
          <a:p>
            <a:pPr lvl="1">
              <a:defRPr/>
            </a:pPr>
            <a:r>
              <a:rPr lang="en-US" altLang="en-US" sz="2400" dirty="0"/>
              <a:t>Actively engaging industry standards e.g. IEEE 1686 &amp; IEEE C37.240</a:t>
            </a:r>
          </a:p>
          <a:p>
            <a:pPr lvl="1">
              <a:defRPr/>
            </a:pPr>
            <a:r>
              <a:rPr lang="en-US" altLang="en-US" sz="2400" dirty="0"/>
              <a:t>Incident response information sharing and expert engagement</a:t>
            </a:r>
            <a:endParaRPr lang="en-US" altLang="en-US" sz="2000" dirty="0"/>
          </a:p>
        </p:txBody>
      </p:sp>
      <p:sp>
        <p:nvSpPr>
          <p:cNvPr id="5" name="Subtitle 4"/>
          <p:cNvSpPr>
            <a:spLocks noGrp="1"/>
          </p:cNvSpPr>
          <p:nvPr>
            <p:ph type="subTitle" idx="1"/>
          </p:nvPr>
        </p:nvSpPr>
        <p:spPr>
          <a:xfrm>
            <a:off x="82538" y="944724"/>
            <a:ext cx="9144000" cy="466725"/>
          </a:xfrm>
        </p:spPr>
        <p:txBody>
          <a:bodyPr anchor="ctr">
            <a:noAutofit/>
          </a:bodyPr>
          <a:lstStyle/>
          <a:p>
            <a:pPr>
              <a:defRPr/>
            </a:pPr>
            <a:r>
              <a:rPr lang="en-US" sz="2000" dirty="0">
                <a:solidFill>
                  <a:schemeClr val="tx1"/>
                </a:solidFill>
                <a:latin typeface="+mj-lt"/>
                <a:cs typeface="+mj-cs"/>
              </a:rPr>
              <a:t>Holistic and collaborative approach</a:t>
            </a:r>
          </a:p>
        </p:txBody>
      </p:sp>
      <p:pic>
        <p:nvPicPr>
          <p:cNvPr id="315398" name="Picture 6"/>
          <p:cNvPicPr>
            <a:picLocks noChangeAspect="1"/>
          </p:cNvPicPr>
          <p:nvPr/>
        </p:nvPicPr>
        <p:blipFill>
          <a:blip r:embed="rId3">
            <a:extLst>
              <a:ext uri="{28A0092B-C50C-407E-A947-70E740481C1C}">
                <a14:useLocalDpi xmlns:a14="http://schemas.microsoft.com/office/drawing/2010/main" val="0"/>
              </a:ext>
            </a:extLst>
          </a:blip>
          <a:srcRect l="9798" r="15762"/>
          <a:stretch>
            <a:fillRect/>
          </a:stretch>
        </p:blipFill>
        <p:spPr bwMode="auto">
          <a:xfrm>
            <a:off x="9875626" y="3978377"/>
            <a:ext cx="1800089" cy="161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99" name="Picture 2" descr="http://abbib.cloudapp.net/public/Master/v2/1f75b175-1375-4969-8725-bd11cbbba723/pre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7614" y="1188461"/>
            <a:ext cx="1908101" cy="190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38822" y="6216893"/>
            <a:ext cx="6367449" cy="400110"/>
          </a:xfrm>
          <a:prstGeom prst="rect">
            <a:avLst/>
          </a:prstGeom>
        </p:spPr>
        <p:txBody>
          <a:bodyPr wrap="none">
            <a:spAutoFit/>
          </a:bodyPr>
          <a:lstStyle/>
          <a:p>
            <a:pPr>
              <a:defRPr/>
            </a:pPr>
            <a:r>
              <a:rPr lang="en-US" altLang="en-US" sz="2000" b="1" dirty="0"/>
              <a:t>Cybersecurity must be “baked in” not “bolted on”!</a:t>
            </a:r>
            <a:endParaRPr lang="en-US" altLang="en-US" sz="1600" dirty="0"/>
          </a:p>
        </p:txBody>
      </p:sp>
    </p:spTree>
    <p:extLst>
      <p:ext uri="{BB962C8B-B14F-4D97-AF65-F5344CB8AC3E}">
        <p14:creationId xmlns:p14="http://schemas.microsoft.com/office/powerpoint/2010/main" val="1254707178"/>
      </p:ext>
    </p:extLst>
  </p:cSld>
  <p:clrMapOvr>
    <a:masterClrMapping/>
  </p:clrMapOvr>
</p:sld>
</file>

<file path=ppt/theme/theme1.xml><?xml version="1.0" encoding="utf-8"?>
<a:theme xmlns:a="http://schemas.openxmlformats.org/drawingml/2006/main" name="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extLst>
    <a:ext uri="{05A4C25C-085E-4340-85A3-A5531E510DB2}">
      <thm15:themeFamily xmlns:thm15="http://schemas.microsoft.com/office/thememl/2012/main" name="GridAutomationSalesForum_Template_161208.potx" id="{F974B0F2-7976-4112-9A8A-F9F7F1959A88}" vid="{AA655730-149F-4D7C-BAF2-7C30F2DDAF0D}"/>
    </a:ext>
  </a:extLst>
</a:theme>
</file>

<file path=ppt/theme/theme2.xml><?xml version="1.0" encoding="utf-8"?>
<a:theme xmlns:a="http://schemas.openxmlformats.org/drawingml/2006/main" name="2010-IEEE-PES-Template-Office07-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13655</TotalTime>
  <Words>1651</Words>
  <Application>Microsoft Macintosh PowerPoint</Application>
  <PresentationFormat>Custom</PresentationFormat>
  <Paragraphs>199</Paragraphs>
  <Slides>16</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ABBvoiceOffice</vt:lpstr>
      <vt:lpstr>Calibri</vt:lpstr>
      <vt:lpstr>ABB Master</vt:lpstr>
      <vt:lpstr>2010-IEEE-PES-Template-Office07-V2</vt:lpstr>
      <vt:lpstr>What are the current best practices in designing, implementing, and evolving our defenses and responses? </vt:lpstr>
      <vt:lpstr>Why Digitalize Substations? Replacing 1000’s copper wires with a few communications fiber</vt:lpstr>
      <vt:lpstr>Digitalization Enables Asset Performance Management Real time information flow for continuous risk-based optimization  </vt:lpstr>
      <vt:lpstr>Business Challenge: The Ultimate Goal</vt:lpstr>
      <vt:lpstr>Cultural Challenge: Enterprise IT vs. Control Systems OT A different set of challenges – Education, Awareness and Teamwork</vt:lpstr>
      <vt:lpstr>Growing Cybersecurity Threats</vt:lpstr>
      <vt:lpstr>Understanding cybersecurity standards and regulations The most relevant technical standards</vt:lpstr>
      <vt:lpstr>Applicability of cybersecurity standards and regulations</vt:lpstr>
      <vt:lpstr>Improving cybersecurity posture</vt:lpstr>
      <vt:lpstr>IEEE PES Power Systems Communication and Cybersecurity (PSCC) </vt:lpstr>
      <vt:lpstr>IEEE PSCC CYBERSECURITY SUBCOMMITTEE S0 Subcommittee Standard and Task Force Activity</vt:lpstr>
      <vt:lpstr>PowerPoint Presentation</vt:lpstr>
      <vt:lpstr>PowerPoint Presentation</vt:lpstr>
      <vt:lpstr>PowerPoint Presentation</vt:lpstr>
      <vt:lpstr>IEEE PSCC CYBERSECURITY SUBCOMMITTEE S0 Standard Activity</vt:lpstr>
      <vt:lpstr>IEEE PSCC CYBERSECURITY SUBCOMMITTEE S0 Standard/Task Force Activity</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Substation</dc:title>
  <dc:creator>Kunsman, Steven, A.</dc:creator>
  <cp:lastModifiedBy>Susan Rivo</cp:lastModifiedBy>
  <cp:revision>183</cp:revision>
  <cp:lastPrinted>2018-03-19T20:40:17Z</cp:lastPrinted>
  <dcterms:created xsi:type="dcterms:W3CDTF">2017-01-10T09:05:27Z</dcterms:created>
  <dcterms:modified xsi:type="dcterms:W3CDTF">2018-03-19T20:42:37Z</dcterms:modified>
</cp:coreProperties>
</file>